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1"/>
  </p:notesMasterIdLst>
  <p:sldIdLst>
    <p:sldId id="284" r:id="rId2"/>
    <p:sldId id="257" r:id="rId3"/>
    <p:sldId id="310" r:id="rId4"/>
    <p:sldId id="299" r:id="rId5"/>
    <p:sldId id="258" r:id="rId6"/>
    <p:sldId id="306" r:id="rId7"/>
    <p:sldId id="271" r:id="rId8"/>
    <p:sldId id="292" r:id="rId9"/>
    <p:sldId id="293" r:id="rId10"/>
    <p:sldId id="311" r:id="rId11"/>
    <p:sldId id="294" r:id="rId12"/>
    <p:sldId id="298" r:id="rId13"/>
    <p:sldId id="295" r:id="rId14"/>
    <p:sldId id="296" r:id="rId15"/>
    <p:sldId id="303" r:id="rId16"/>
    <p:sldId id="307" r:id="rId17"/>
    <p:sldId id="301" r:id="rId18"/>
    <p:sldId id="302" r:id="rId19"/>
    <p:sldId id="309" r:id="rId20"/>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146" autoAdjust="0"/>
  </p:normalViewPr>
  <p:slideViewPr>
    <p:cSldViewPr>
      <p:cViewPr varScale="1">
        <p:scale>
          <a:sx n="59" d="100"/>
          <a:sy n="59" d="100"/>
        </p:scale>
        <p:origin x="-1602" y="-84"/>
      </p:cViewPr>
      <p:guideLst>
        <p:guide orient="horz" pos="2160"/>
        <p:guide pos="2880"/>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llanb\Local%20Settings\Temporary%20Internet%20Files\Content.Outlook\1M4Y40SN\WR2012_Laun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Growth in computer power</a:t>
            </a:r>
          </a:p>
        </c:rich>
      </c:tx>
      <c:layout/>
      <c:overlay val="0"/>
    </c:title>
    <c:autoTitleDeleted val="0"/>
    <c:plotArea>
      <c:layout/>
      <c:scatterChart>
        <c:scatterStyle val="lineMarker"/>
        <c:varyColors val="0"/>
        <c:ser>
          <c:idx val="0"/>
          <c:order val="0"/>
          <c:marker>
            <c:symbol val="none"/>
          </c:marker>
          <c:xVal>
            <c:numRef>
              <c:f>Sheet1!$A$4:$A$50</c:f>
              <c:numCache>
                <c:formatCode>General</c:formatCode>
                <c:ptCount val="47"/>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numCache>
            </c:numRef>
          </c:xVal>
          <c:yVal>
            <c:numRef>
              <c:f>Sheet1!$B$4:$B$50</c:f>
              <c:numCache>
                <c:formatCode>0.0</c:formatCode>
                <c:ptCount val="47"/>
                <c:pt idx="0" formatCode="General">
                  <c:v>1</c:v>
                </c:pt>
                <c:pt idx="1">
                  <c:v>1.4142135623730951</c:v>
                </c:pt>
                <c:pt idx="2">
                  <c:v>2.0000000000000004</c:v>
                </c:pt>
                <c:pt idx="3">
                  <c:v>2.8284271247461907</c:v>
                </c:pt>
                <c:pt idx="4">
                  <c:v>4.0000000000000009</c:v>
                </c:pt>
                <c:pt idx="5">
                  <c:v>5.6568542494923797</c:v>
                </c:pt>
                <c:pt idx="6">
                  <c:v>8.0000000000000018</c:v>
                </c:pt>
                <c:pt idx="7">
                  <c:v>11.313708498984766</c:v>
                </c:pt>
                <c:pt idx="8">
                  <c:v>16.000000000000004</c:v>
                </c:pt>
                <c:pt idx="9">
                  <c:v>22.627416997969526</c:v>
                </c:pt>
                <c:pt idx="10">
                  <c:v>32.000000000000007</c:v>
                </c:pt>
                <c:pt idx="11">
                  <c:v>45.254833995939052</c:v>
                </c:pt>
                <c:pt idx="12">
                  <c:v>64.000000000000014</c:v>
                </c:pt>
                <c:pt idx="13">
                  <c:v>90.509667991878146</c:v>
                </c:pt>
                <c:pt idx="14">
                  <c:v>128.00000000000003</c:v>
                </c:pt>
                <c:pt idx="15">
                  <c:v>181.01933598375618</c:v>
                </c:pt>
                <c:pt idx="16">
                  <c:v>256.00000000000006</c:v>
                </c:pt>
                <c:pt idx="17">
                  <c:v>362.03867196751219</c:v>
                </c:pt>
                <c:pt idx="18">
                  <c:v>512.00000000000011</c:v>
                </c:pt>
                <c:pt idx="19">
                  <c:v>724.07734393502483</c:v>
                </c:pt>
                <c:pt idx="20">
                  <c:v>1024.0000000000002</c:v>
                </c:pt>
                <c:pt idx="21">
                  <c:v>1448.1546878700497</c:v>
                </c:pt>
                <c:pt idx="22">
                  <c:v>2048.0000000000005</c:v>
                </c:pt>
                <c:pt idx="23">
                  <c:v>2896.3093757401002</c:v>
                </c:pt>
                <c:pt idx="24">
                  <c:v>4096.0000000000009</c:v>
                </c:pt>
                <c:pt idx="25">
                  <c:v>5792.6187514802004</c:v>
                </c:pt>
                <c:pt idx="26">
                  <c:v>8192.0000000000018</c:v>
                </c:pt>
                <c:pt idx="27">
                  <c:v>11585.237502960397</c:v>
                </c:pt>
                <c:pt idx="28">
                  <c:v>16384.000000000004</c:v>
                </c:pt>
                <c:pt idx="29">
                  <c:v>23170.475005920802</c:v>
                </c:pt>
                <c:pt idx="30">
                  <c:v>32768.000000000007</c:v>
                </c:pt>
                <c:pt idx="31">
                  <c:v>46340.950011841604</c:v>
                </c:pt>
                <c:pt idx="32">
                  <c:v>65536.000000000015</c:v>
                </c:pt>
                <c:pt idx="33">
                  <c:v>92681.900023683193</c:v>
                </c:pt>
                <c:pt idx="34">
                  <c:v>131072.00000000003</c:v>
                </c:pt>
                <c:pt idx="35">
                  <c:v>185363.80004736636</c:v>
                </c:pt>
                <c:pt idx="36">
                  <c:v>262144.00000000006</c:v>
                </c:pt>
                <c:pt idx="37">
                  <c:v>370727.60009473248</c:v>
                </c:pt>
                <c:pt idx="38">
                  <c:v>524288.00000000012</c:v>
                </c:pt>
                <c:pt idx="39">
                  <c:v>741455.20018946507</c:v>
                </c:pt>
                <c:pt idx="40">
                  <c:v>1048576.0000000002</c:v>
                </c:pt>
                <c:pt idx="41">
                  <c:v>1482910.4003789306</c:v>
                </c:pt>
                <c:pt idx="42">
                  <c:v>2097152.0000000005</c:v>
                </c:pt>
                <c:pt idx="43">
                  <c:v>2965820.8007578617</c:v>
                </c:pt>
                <c:pt idx="44">
                  <c:v>4194304.0000000009</c:v>
                </c:pt>
                <c:pt idx="45">
                  <c:v>5931641.6015157225</c:v>
                </c:pt>
                <c:pt idx="46">
                  <c:v>8388608.0000000019</c:v>
                </c:pt>
              </c:numCache>
            </c:numRef>
          </c:yVal>
          <c:smooth val="0"/>
        </c:ser>
        <c:dLbls>
          <c:showLegendKey val="0"/>
          <c:showVal val="0"/>
          <c:showCatName val="0"/>
          <c:showSerName val="0"/>
          <c:showPercent val="0"/>
          <c:showBubbleSize val="0"/>
        </c:dLbls>
        <c:axId val="98149504"/>
        <c:axId val="98151424"/>
      </c:scatterChart>
      <c:valAx>
        <c:axId val="98149504"/>
        <c:scaling>
          <c:orientation val="minMax"/>
        </c:scaling>
        <c:delete val="0"/>
        <c:axPos val="b"/>
        <c:majorGridlines/>
        <c:title>
          <c:tx>
            <c:rich>
              <a:bodyPr/>
              <a:lstStyle/>
              <a:p>
                <a:pPr>
                  <a:defRPr sz="1200" baseline="0"/>
                </a:pPr>
                <a:r>
                  <a:rPr lang="en-US" sz="1200" baseline="0"/>
                  <a:t>Year</a:t>
                </a:r>
              </a:p>
            </c:rich>
          </c:tx>
          <c:layout/>
          <c:overlay val="0"/>
        </c:title>
        <c:numFmt formatCode="General" sourceLinked="1"/>
        <c:majorTickMark val="out"/>
        <c:minorTickMark val="none"/>
        <c:tickLblPos val="nextTo"/>
        <c:txPr>
          <a:bodyPr/>
          <a:lstStyle/>
          <a:p>
            <a:pPr>
              <a:defRPr sz="1200" baseline="0"/>
            </a:pPr>
            <a:endParaRPr lang="en-US"/>
          </a:p>
        </c:txPr>
        <c:crossAx val="98151424"/>
        <c:crosses val="autoZero"/>
        <c:crossBetween val="midCat"/>
      </c:valAx>
      <c:valAx>
        <c:axId val="98151424"/>
        <c:scaling>
          <c:logBase val="10"/>
          <c:orientation val="minMax"/>
        </c:scaling>
        <c:delete val="0"/>
        <c:axPos val="l"/>
        <c:majorGridlines/>
        <c:title>
          <c:tx>
            <c:rich>
              <a:bodyPr/>
              <a:lstStyle/>
              <a:p>
                <a:pPr>
                  <a:defRPr sz="1200" baseline="0"/>
                </a:pPr>
                <a:r>
                  <a:rPr lang="en-US" sz="1200" baseline="0"/>
                  <a:t>Computer power relative to that in 1969</a:t>
                </a:r>
              </a:p>
            </c:rich>
          </c:tx>
          <c:layout/>
          <c:overlay val="0"/>
        </c:title>
        <c:numFmt formatCode="#,##0" sourceLinked="0"/>
        <c:majorTickMark val="none"/>
        <c:minorTickMark val="none"/>
        <c:tickLblPos val="nextTo"/>
        <c:crossAx val="98149504"/>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0.75366</cdr:x>
      <cdr:y>0.2887</cdr:y>
    </cdr:from>
    <cdr:to>
      <cdr:x>0.76099</cdr:x>
      <cdr:y>0.45397</cdr:y>
    </cdr:to>
    <cdr:sp macro="" textlink="">
      <cdr:nvSpPr>
        <cdr:cNvPr id="5" name="Up Arrow 4"/>
        <cdr:cNvSpPr/>
      </cdr:nvSpPr>
      <cdr:spPr>
        <a:xfrm xmlns:a="http://schemas.openxmlformats.org/drawingml/2006/main">
          <a:off x="4895832" y="1314453"/>
          <a:ext cx="47616" cy="75246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0.83871</cdr:x>
      <cdr:y>0.1862</cdr:y>
    </cdr:from>
    <cdr:to>
      <cdr:x>0.84604</cdr:x>
      <cdr:y>0.30544</cdr:y>
    </cdr:to>
    <cdr:sp macro="" textlink="">
      <cdr:nvSpPr>
        <cdr:cNvPr id="6" name="Up Arrow 5"/>
        <cdr:cNvSpPr/>
      </cdr:nvSpPr>
      <cdr:spPr>
        <a:xfrm xmlns:a="http://schemas.openxmlformats.org/drawingml/2006/main">
          <a:off x="5448300" y="847738"/>
          <a:ext cx="47646" cy="54289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0.35337</cdr:x>
      <cdr:y>0.78033</cdr:y>
    </cdr:from>
    <cdr:to>
      <cdr:x>0.51026</cdr:x>
      <cdr:y>0.85355</cdr:y>
    </cdr:to>
    <cdr:sp macro="" textlink="">
      <cdr:nvSpPr>
        <cdr:cNvPr id="7" name="TextBox 6"/>
        <cdr:cNvSpPr txBox="1"/>
      </cdr:nvSpPr>
      <cdr:spPr>
        <a:xfrm xmlns:a="http://schemas.openxmlformats.org/drawingml/2006/main">
          <a:off x="2295522" y="3552811"/>
          <a:ext cx="1019165" cy="333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1981 Survey</a:t>
          </a:r>
        </a:p>
      </cdr:txBody>
    </cdr:sp>
  </cdr:relSizeAnchor>
  <cdr:relSizeAnchor xmlns:cdr="http://schemas.openxmlformats.org/drawingml/2006/chartDrawing">
    <cdr:from>
      <cdr:x>0.55132</cdr:x>
      <cdr:y>0.58159</cdr:y>
    </cdr:from>
    <cdr:to>
      <cdr:x>0.65396</cdr:x>
      <cdr:y>0.64645</cdr:y>
    </cdr:to>
    <cdr:sp macro="" textlink="">
      <cdr:nvSpPr>
        <cdr:cNvPr id="8" name="TextBox 7"/>
        <cdr:cNvSpPr txBox="1"/>
      </cdr:nvSpPr>
      <cdr:spPr>
        <a:xfrm xmlns:a="http://schemas.openxmlformats.org/drawingml/2006/main">
          <a:off x="3581402" y="2647950"/>
          <a:ext cx="666755" cy="295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WR90</a:t>
          </a:r>
        </a:p>
      </cdr:txBody>
    </cdr:sp>
  </cdr:relSizeAnchor>
  <cdr:relSizeAnchor xmlns:cdr="http://schemas.openxmlformats.org/drawingml/2006/chartDrawing">
    <cdr:from>
      <cdr:x>0.70235</cdr:x>
      <cdr:y>0.45816</cdr:y>
    </cdr:from>
    <cdr:to>
      <cdr:x>0.83138</cdr:x>
      <cdr:y>0.51883</cdr:y>
    </cdr:to>
    <cdr:sp macro="" textlink="">
      <cdr:nvSpPr>
        <cdr:cNvPr id="9" name="TextBox 8"/>
        <cdr:cNvSpPr txBox="1"/>
      </cdr:nvSpPr>
      <cdr:spPr>
        <a:xfrm xmlns:a="http://schemas.openxmlformats.org/drawingml/2006/main">
          <a:off x="4562492" y="2085960"/>
          <a:ext cx="838185" cy="276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WR2005</a:t>
          </a:r>
        </a:p>
      </cdr:txBody>
    </cdr:sp>
  </cdr:relSizeAnchor>
  <cdr:relSizeAnchor xmlns:cdr="http://schemas.openxmlformats.org/drawingml/2006/chartDrawing">
    <cdr:from>
      <cdr:x>0.80939</cdr:x>
      <cdr:y>0.32636</cdr:y>
    </cdr:from>
    <cdr:to>
      <cdr:x>0.93109</cdr:x>
      <cdr:y>0.38703</cdr:y>
    </cdr:to>
    <cdr:sp macro="" textlink="">
      <cdr:nvSpPr>
        <cdr:cNvPr id="10" name="TextBox 9"/>
        <cdr:cNvSpPr txBox="1"/>
      </cdr:nvSpPr>
      <cdr:spPr>
        <a:xfrm xmlns:a="http://schemas.openxmlformats.org/drawingml/2006/main">
          <a:off x="5257811" y="1485891"/>
          <a:ext cx="790569" cy="276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WR2012</a:t>
          </a:r>
        </a:p>
      </cdr:txBody>
    </cdr:sp>
  </cdr:relSizeAnchor>
  <cdr:relSizeAnchor xmlns:cdr="http://schemas.openxmlformats.org/drawingml/2006/chartDrawing">
    <cdr:from>
      <cdr:x>0.42551</cdr:x>
      <cdr:y>0.6841</cdr:y>
    </cdr:from>
    <cdr:to>
      <cdr:x>0.43255</cdr:x>
      <cdr:y>0.77197</cdr:y>
    </cdr:to>
    <cdr:sp macro="" textlink="">
      <cdr:nvSpPr>
        <cdr:cNvPr id="4" name="Up Arrow 3"/>
        <cdr:cNvSpPr/>
      </cdr:nvSpPr>
      <cdr:spPr>
        <a:xfrm xmlns:a="http://schemas.openxmlformats.org/drawingml/2006/main">
          <a:off x="2764156" y="3114675"/>
          <a:ext cx="45719" cy="40005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0.54721</cdr:x>
      <cdr:y>0.52929</cdr:y>
    </cdr:from>
    <cdr:to>
      <cdr:x>0.55425</cdr:x>
      <cdr:y>0.63808</cdr:y>
    </cdr:to>
    <cdr:sp macro="" textlink="">
      <cdr:nvSpPr>
        <cdr:cNvPr id="11" name="Up Arrow 10"/>
        <cdr:cNvSpPr/>
      </cdr:nvSpPr>
      <cdr:spPr>
        <a:xfrm xmlns:a="http://schemas.openxmlformats.org/drawingml/2006/main">
          <a:off x="3554731" y="2409825"/>
          <a:ext cx="45719" cy="49530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atin typeface="Arial" charset="0"/>
                <a:cs typeface="Arial" charset="0"/>
              </a:defRPr>
            </a:lvl1pPr>
          </a:lstStyle>
          <a:p>
            <a:pPr>
              <a:defRPr/>
            </a:pPr>
            <a:endParaRPr lang="en-GB" altLang="en-US"/>
          </a:p>
        </p:txBody>
      </p:sp>
      <p:sp>
        <p:nvSpPr>
          <p:cNvPr id="18435"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charset="0"/>
                <a:cs typeface="Arial" charset="0"/>
              </a:defRPr>
            </a:lvl1pPr>
          </a:lstStyle>
          <a:p>
            <a:pPr>
              <a:defRPr/>
            </a:pPr>
            <a:endParaRPr lang="en-GB" alt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8438"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endParaRPr lang="en-GB" altLang="en-US"/>
          </a:p>
        </p:txBody>
      </p:sp>
      <p:sp>
        <p:nvSpPr>
          <p:cNvPr id="18439"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atin typeface="Arial" charset="0"/>
                <a:cs typeface="Arial" charset="0"/>
              </a:defRPr>
            </a:lvl1pPr>
          </a:lstStyle>
          <a:p>
            <a:pPr>
              <a:defRPr/>
            </a:pPr>
            <a:fld id="{79E425FE-56C6-4E9F-BAB8-0192BA855AC1}" type="slidenum">
              <a:rPr lang="en-GB" altLang="en-US"/>
              <a:pPr>
                <a:defRPr/>
              </a:pPr>
              <a:t>‹#›</a:t>
            </a:fld>
            <a:endParaRPr lang="en-GB" altLang="en-US" dirty="0"/>
          </a:p>
        </p:txBody>
      </p:sp>
    </p:spTree>
    <p:extLst>
      <p:ext uri="{BB962C8B-B14F-4D97-AF65-F5344CB8AC3E}">
        <p14:creationId xmlns:p14="http://schemas.microsoft.com/office/powerpoint/2010/main" val="3018665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a:t>
            </a:fld>
            <a:endParaRPr lang="en-GB" altLang="en-US" dirty="0"/>
          </a:p>
        </p:txBody>
      </p:sp>
    </p:spTree>
    <p:extLst>
      <p:ext uri="{BB962C8B-B14F-4D97-AF65-F5344CB8AC3E}">
        <p14:creationId xmlns:p14="http://schemas.microsoft.com/office/powerpoint/2010/main" val="61221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WR90 study set the tone for subsequent studies</a:t>
            </a:r>
            <a:r>
              <a:rPr lang="en-US" baseline="0" dirty="0" smtClean="0"/>
              <a:t> WR2005 and WR2012 – quaternary catchments defined in WR90 have become the standard for subsequent water resources studies.</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10</a:t>
            </a:fld>
            <a:endParaRPr lang="en-GB" altLang="en-US" dirty="0"/>
          </a:p>
        </p:txBody>
      </p:sp>
    </p:spTree>
    <p:extLst>
      <p:ext uri="{BB962C8B-B14F-4D97-AF65-F5344CB8AC3E}">
        <p14:creationId xmlns:p14="http://schemas.microsoft.com/office/powerpoint/2010/main" val="24917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“integrated water resources” study to model surface/groundwater interaction</a:t>
            </a:r>
            <a:r>
              <a:rPr lang="en-US" baseline="0" dirty="0" smtClean="0"/>
              <a:t> and include water quality aspectsWRSM2000/Pitman model</a:t>
            </a:r>
          </a:p>
          <a:p>
            <a:r>
              <a:rPr lang="en-US" baseline="0" dirty="0" smtClean="0"/>
              <a:t>Built </a:t>
            </a:r>
            <a:r>
              <a:rPr lang="en-US" baseline="0" smtClean="0"/>
              <a:t>on WRSM2000/Pitman model</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11</a:t>
            </a:fld>
            <a:endParaRPr lang="en-GB" altLang="en-US" dirty="0"/>
          </a:p>
        </p:txBody>
      </p:sp>
    </p:spTree>
    <p:extLst>
      <p:ext uri="{BB962C8B-B14F-4D97-AF65-F5344CB8AC3E}">
        <p14:creationId xmlns:p14="http://schemas.microsoft.com/office/powerpoint/2010/main" val="113408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a:t>
            </a:r>
            <a:r>
              <a:rPr lang="en-ZA" dirty="0" smtClean="0"/>
              <a:t>present day development analysis was carried out for the first time. This means that the time series of rainfall as from 1920 to 2010, was used to generate flows as they would have been under present day development. This gives important information as to the effect of land use/water use on the study area and as to the functioning of current developments under different hydrological conditions. Eighty-four key points throughout the study area have been analysed in detail;</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12</a:t>
            </a:fld>
            <a:endParaRPr lang="en-GB" altLang="en-US" dirty="0"/>
          </a:p>
        </p:txBody>
      </p:sp>
    </p:spTree>
    <p:extLst>
      <p:ext uri="{BB962C8B-B14F-4D97-AF65-F5344CB8AC3E}">
        <p14:creationId xmlns:p14="http://schemas.microsoft.com/office/powerpoint/2010/main" val="400775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in 1969 due to elimination of records affected by land-use and the need for longish records to establish reservoir yield/reliability relationships. Of the nearly 600 gauges used in WR2012, only about 400 are still open.</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13</a:t>
            </a:fld>
            <a:endParaRPr lang="en-GB" altLang="en-US" dirty="0"/>
          </a:p>
        </p:txBody>
      </p:sp>
    </p:spTree>
    <p:extLst>
      <p:ext uri="{BB962C8B-B14F-4D97-AF65-F5344CB8AC3E}">
        <p14:creationId xmlns:p14="http://schemas.microsoft.com/office/powerpoint/2010/main" val="10605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refers to </a:t>
            </a:r>
            <a:r>
              <a:rPr lang="en-US" dirty="0" err="1" smtClean="0"/>
              <a:t>naturalised</a:t>
            </a:r>
            <a:r>
              <a:rPr lang="en-US" dirty="0" smtClean="0"/>
              <a:t> mean annual runoff.</a:t>
            </a:r>
          </a:p>
          <a:p>
            <a:r>
              <a:rPr lang="en-US" dirty="0" smtClean="0"/>
              <a:t>The decline in estimated MAR has now come to an end, with that for WR2005 and WR2012 being almost identical (despite recalibration</a:t>
            </a:r>
            <a:r>
              <a:rPr lang="en-US" baseline="0" dirty="0" smtClean="0"/>
              <a:t> and improvements in land-use data in some areas). Decreasing trend probably due to improvements in flow gauging, </a:t>
            </a:r>
            <a:r>
              <a:rPr lang="en-US" baseline="0" dirty="0" err="1" smtClean="0"/>
              <a:t>eg</a:t>
            </a:r>
            <a:r>
              <a:rPr lang="en-US" baseline="0" dirty="0" smtClean="0"/>
              <a:t> replacing daily readings with autographic gauges.</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14</a:t>
            </a:fld>
            <a:endParaRPr lang="en-GB" altLang="en-US" dirty="0"/>
          </a:p>
        </p:txBody>
      </p:sp>
    </p:spTree>
    <p:extLst>
      <p:ext uri="{BB962C8B-B14F-4D97-AF65-F5344CB8AC3E}">
        <p14:creationId xmlns:p14="http://schemas.microsoft.com/office/powerpoint/2010/main" val="14605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Benefit : Cost ratio of about</a:t>
            </a:r>
            <a:r>
              <a:rPr lang="en-ZA" baseline="0" dirty="0" smtClean="0"/>
              <a:t> 5</a:t>
            </a:r>
            <a:endParaRPr lang="en-ZA"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15</a:t>
            </a:fld>
            <a:endParaRPr lang="en-GB" altLang="en-US" dirty="0"/>
          </a:p>
        </p:txBody>
      </p:sp>
    </p:spTree>
    <p:extLst>
      <p:ext uri="{BB962C8B-B14F-4D97-AF65-F5344CB8AC3E}">
        <p14:creationId xmlns:p14="http://schemas.microsoft.com/office/powerpoint/2010/main" val="459241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Mention Mauritius</a:t>
            </a:r>
            <a:endParaRPr lang="en-ZA"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16</a:t>
            </a:fld>
            <a:endParaRPr lang="en-GB" altLang="en-US" dirty="0"/>
          </a:p>
        </p:txBody>
      </p:sp>
    </p:spTree>
    <p:extLst>
      <p:ext uri="{BB962C8B-B14F-4D97-AF65-F5344CB8AC3E}">
        <p14:creationId xmlns:p14="http://schemas.microsoft.com/office/powerpoint/2010/main" val="255791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Unlimited computer power and sophisticated models</a:t>
            </a:r>
            <a:r>
              <a:rPr lang="en-US" altLang="en-US" baseline="0" dirty="0" smtClean="0">
                <a:latin typeface="Arial" pitchFamily="34" charset="0"/>
                <a:cs typeface="Arial" pitchFamily="34" charset="0"/>
              </a:rPr>
              <a:t> are</a:t>
            </a:r>
            <a:r>
              <a:rPr lang="en-US" altLang="en-US" dirty="0" smtClean="0">
                <a:latin typeface="Arial" pitchFamily="34" charset="0"/>
                <a:cs typeface="Arial" pitchFamily="34" charset="0"/>
              </a:rPr>
              <a:t> useless without a good set of data on all important hydrological variables.</a:t>
            </a:r>
          </a:p>
          <a:p>
            <a:r>
              <a:rPr lang="en-US" altLang="en-US" dirty="0" err="1" smtClean="0">
                <a:latin typeface="Arial" pitchFamily="34" charset="0"/>
                <a:cs typeface="Arial" pitchFamily="34" charset="0"/>
              </a:rPr>
              <a:t>Representivity</a:t>
            </a:r>
            <a:r>
              <a:rPr lang="en-US" altLang="en-US" baseline="0" dirty="0" smtClean="0">
                <a:latin typeface="Arial" pitchFamily="34" charset="0"/>
                <a:cs typeface="Arial" pitchFamily="34" charset="0"/>
              </a:rPr>
              <a:t> of the measuring sites is also a key factor</a:t>
            </a:r>
            <a:endParaRPr lang="en-US" altLang="en-US" dirty="0" smtClean="0">
              <a:latin typeface="Arial" pitchFamily="34" charset="0"/>
              <a:cs typeface="Arial"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E763D5-6216-4C22-8837-9F83456F6A6F}" type="slidenum">
              <a:rPr lang="en-GB" altLang="en-US" smtClean="0"/>
              <a:pPr eaLnBrk="1" hangingPunct="1"/>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Other Southern African appraisals have been considered and taken quite far in discussion but have not materialised due to funding and </a:t>
            </a:r>
            <a:r>
              <a:rPr lang="en-ZA" smtClean="0"/>
              <a:t>ownership issues</a:t>
            </a:r>
            <a:endParaRPr lang="en-ZA"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18</a:t>
            </a:fld>
            <a:endParaRPr lang="en-GB" altLang="en-US" dirty="0"/>
          </a:p>
        </p:txBody>
      </p:sp>
    </p:spTree>
    <p:extLst>
      <p:ext uri="{BB962C8B-B14F-4D97-AF65-F5344CB8AC3E}">
        <p14:creationId xmlns:p14="http://schemas.microsoft.com/office/powerpoint/2010/main" val="170495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Other Southern African appraisals have been considered and taken quite far in discussion but have not materialised due to funding and </a:t>
            </a:r>
            <a:r>
              <a:rPr lang="en-ZA" smtClean="0"/>
              <a:t>ownership issues</a:t>
            </a:r>
            <a:endParaRPr lang="en-ZA"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19</a:t>
            </a:fld>
            <a:endParaRPr lang="en-GB" altLang="en-US" dirty="0"/>
          </a:p>
        </p:txBody>
      </p:sp>
    </p:spTree>
    <p:extLst>
      <p:ext uri="{BB962C8B-B14F-4D97-AF65-F5344CB8AC3E}">
        <p14:creationId xmlns:p14="http://schemas.microsoft.com/office/powerpoint/2010/main" val="170495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EC295A-078F-46F4-9537-BB96833E9C6B}" type="slidenum">
              <a:rPr lang="en-GB" altLang="en-US" smtClean="0"/>
              <a:pPr eaLnBrk="1" hangingPunct="1"/>
              <a:t>2</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itchFamily="34" charset="0"/>
                <a:cs typeface="Arial" pitchFamily="34" charset="0"/>
              </a:rPr>
              <a:t>The first part of this presentation looks at the progress made with each study over the last 60</a:t>
            </a:r>
            <a:r>
              <a:rPr lang="en-GB" altLang="en-US" baseline="0" dirty="0" smtClean="0">
                <a:latin typeface="Arial" pitchFamily="34" charset="0"/>
                <a:cs typeface="Arial" pitchFamily="34" charset="0"/>
              </a:rPr>
              <a:t> or so years</a:t>
            </a:r>
            <a:endParaRPr lang="en-GB" alt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EC295A-078F-46F4-9537-BB96833E9C6B}" type="slidenum">
              <a:rPr lang="en-GB" altLang="en-US" smtClean="0"/>
              <a:pPr eaLnBrk="1" hangingPunct="1"/>
              <a:t>3</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itchFamily="34" charset="0"/>
                <a:cs typeface="Arial" pitchFamily="34" charset="0"/>
              </a:rPr>
              <a:t>1,22 million km2 plus 0,05</a:t>
            </a:r>
            <a:r>
              <a:rPr lang="en-GB" altLang="en-US" baseline="0" dirty="0" smtClean="0">
                <a:latin typeface="Arial" pitchFamily="34" charset="0"/>
                <a:cs typeface="Arial" pitchFamily="34" charset="0"/>
              </a:rPr>
              <a:t> million km2</a:t>
            </a:r>
            <a:endParaRPr lang="en-GB" alt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not at a level for final design but can help considerably in selection of most viable schemes.</a:t>
            </a:r>
          </a:p>
          <a:p>
            <a:r>
              <a:rPr lang="en-US" dirty="0" smtClean="0"/>
              <a:t>Used in development</a:t>
            </a:r>
            <a:r>
              <a:rPr lang="en-US" baseline="0" dirty="0" smtClean="0"/>
              <a:t> of LHWP including major dams </a:t>
            </a:r>
            <a:r>
              <a:rPr lang="en-US" baseline="0" dirty="0" err="1" smtClean="0"/>
              <a:t>Katse</a:t>
            </a:r>
            <a:r>
              <a:rPr lang="en-US" baseline="0" dirty="0" smtClean="0"/>
              <a:t>, </a:t>
            </a:r>
            <a:r>
              <a:rPr lang="en-US" baseline="0" dirty="0" err="1" smtClean="0"/>
              <a:t>Mohale</a:t>
            </a:r>
            <a:r>
              <a:rPr lang="en-US" baseline="0" dirty="0" smtClean="0"/>
              <a:t>, </a:t>
            </a:r>
            <a:r>
              <a:rPr lang="en-US" baseline="0" dirty="0" err="1" smtClean="0"/>
              <a:t>Pulihali</a:t>
            </a:r>
            <a:endParaRPr lang="en-US" dirty="0" smtClean="0"/>
          </a:p>
          <a:p>
            <a:r>
              <a:rPr lang="en-ZA" sz="1200" kern="1200" dirty="0" smtClean="0">
                <a:solidFill>
                  <a:schemeClr val="tx1"/>
                </a:solidFill>
                <a:effectLst/>
                <a:latin typeface="Arial" charset="0"/>
                <a:ea typeface="+mn-ea"/>
                <a:cs typeface="Arial" charset="0"/>
              </a:rPr>
              <a:t>Although they lead into IWRM, they don’t really get into integrating economics and social development </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4</a:t>
            </a:fld>
            <a:endParaRPr lang="en-GB" altLang="en-US" dirty="0"/>
          </a:p>
        </p:txBody>
      </p:sp>
    </p:spTree>
    <p:extLst>
      <p:ext uri="{BB962C8B-B14F-4D97-AF65-F5344CB8AC3E}">
        <p14:creationId xmlns:p14="http://schemas.microsoft.com/office/powerpoint/2010/main" val="12807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E9577E-9CC8-4ADB-BFDD-FE997B33E67A}" type="slidenum">
              <a:rPr lang="en-GB" altLang="en-US" smtClean="0"/>
              <a:pPr eaLnBrk="1" hangingPunct="1"/>
              <a:t>5</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cs typeface="Arial" pitchFamily="34" charset="0"/>
              </a:rPr>
              <a:t>The WRC assisted in the 1981 funding</a:t>
            </a:r>
            <a:endParaRPr lang="en-GB" alt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Progressed from a slide rule to a website in 60 years</a:t>
            </a:r>
            <a:endParaRPr lang="en-ZA"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6</a:t>
            </a:fld>
            <a:endParaRPr lang="en-GB" altLang="en-US" dirty="0"/>
          </a:p>
        </p:txBody>
      </p:sp>
    </p:spTree>
    <p:extLst>
      <p:ext uri="{BB962C8B-B14F-4D97-AF65-F5344CB8AC3E}">
        <p14:creationId xmlns:p14="http://schemas.microsoft.com/office/powerpoint/2010/main" val="151440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The growth in computer power is based on Moore’s Law, which states that computer power doubles every 2 years – the horizontal lines represent a ten-fold increase in power. Note that the 1952 study was done before the computer era.</a:t>
            </a: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F8D567-79D3-48B8-897B-1583E8DCE8D6}" type="slidenum">
              <a:rPr lang="en-GB" altLang="en-US" smtClean="0"/>
              <a:pPr eaLnBrk="1" hangingPunct="1"/>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milestones represent only the most significant advances achieved in each study. The Pitman model became the standard for future water resources studies, especially where reservoir yield is important</a:t>
            </a:r>
            <a:r>
              <a:rPr lang="en-US" baseline="0" dirty="0" smtClean="0"/>
              <a:t> (combine with WRYM and WRPM)</a:t>
            </a:r>
          </a:p>
          <a:p>
            <a:r>
              <a:rPr lang="en-ZA" sz="1200" b="0" i="0" u="none" strike="noStrike" kern="1200" baseline="0" dirty="0" smtClean="0">
                <a:solidFill>
                  <a:schemeClr val="tx1"/>
                </a:solidFill>
                <a:latin typeface="Arial" charset="0"/>
                <a:ea typeface="+mn-ea"/>
                <a:cs typeface="Arial" charset="0"/>
              </a:rPr>
              <a:t>Quaternary catchments are hydrological units within Water Management Areas (WMAs) that are hierarchically nested from the primary drainage basin, through to secondary, tertiary and quaternary level. They are on average about 650 km2 in size (</a:t>
            </a:r>
            <a:r>
              <a:rPr lang="en-ZA" sz="1200" b="0" i="0" u="none" strike="noStrike" kern="1200" baseline="0" dirty="0" err="1" smtClean="0">
                <a:solidFill>
                  <a:schemeClr val="tx1"/>
                </a:solidFill>
                <a:latin typeface="Arial" charset="0"/>
                <a:ea typeface="+mn-ea"/>
                <a:cs typeface="Arial" charset="0"/>
              </a:rPr>
              <a:t>Nel</a:t>
            </a:r>
            <a:r>
              <a:rPr lang="en-ZA" sz="1200" b="0" i="0" u="none" strike="noStrike" kern="1200" baseline="0" dirty="0" smtClean="0">
                <a:solidFill>
                  <a:schemeClr val="tx1"/>
                </a:solidFill>
                <a:latin typeface="Arial" charset="0"/>
                <a:ea typeface="+mn-ea"/>
                <a:cs typeface="Arial" charset="0"/>
              </a:rPr>
              <a:t> et al. 2011a).  </a:t>
            </a:r>
            <a:r>
              <a:rPr lang="en-ZA" sz="1200" b="0" i="1" u="none" strike="noStrike" kern="1200" baseline="0" dirty="0" smtClean="0">
                <a:solidFill>
                  <a:schemeClr val="tx1"/>
                </a:solidFill>
                <a:latin typeface="Arial" charset="0"/>
                <a:ea typeface="+mn-ea"/>
                <a:cs typeface="Arial" charset="0"/>
              </a:rPr>
              <a:t>https://www4.dwaf.gov.za/wma/</a:t>
            </a:r>
            <a:endParaRPr lang="en-US" i="1"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8</a:t>
            </a:fld>
            <a:endParaRPr lang="en-GB" altLang="en-US" dirty="0"/>
          </a:p>
        </p:txBody>
      </p:sp>
    </p:spTree>
    <p:extLst>
      <p:ext uri="{BB962C8B-B14F-4D97-AF65-F5344CB8AC3E}">
        <p14:creationId xmlns:p14="http://schemas.microsoft.com/office/powerpoint/2010/main" val="184377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WMAs</a:t>
            </a:r>
            <a:r>
              <a:rPr lang="en-US" baseline="0" dirty="0" smtClean="0"/>
              <a:t> developed since t</a:t>
            </a:r>
            <a:r>
              <a:rPr lang="en-US" dirty="0" smtClean="0"/>
              <a:t>he WR90 study set the tone for subsequent studies</a:t>
            </a:r>
            <a:endParaRPr lang="en-US" dirty="0"/>
          </a:p>
        </p:txBody>
      </p:sp>
      <p:sp>
        <p:nvSpPr>
          <p:cNvPr id="4" name="Slide Number Placeholder 3"/>
          <p:cNvSpPr>
            <a:spLocks noGrp="1"/>
          </p:cNvSpPr>
          <p:nvPr>
            <p:ph type="sldNum" sz="quarter" idx="10"/>
          </p:nvPr>
        </p:nvSpPr>
        <p:spPr/>
        <p:txBody>
          <a:bodyPr/>
          <a:lstStyle/>
          <a:p>
            <a:pPr>
              <a:defRPr/>
            </a:pPr>
            <a:fld id="{79E425FE-56C6-4E9F-BAB8-0192BA855AC1}" type="slidenum">
              <a:rPr lang="en-GB" altLang="en-US" smtClean="0"/>
              <a:pPr>
                <a:defRPr/>
              </a:pPr>
              <a:t>9</a:t>
            </a:fld>
            <a:endParaRPr lang="en-GB" altLang="en-US" dirty="0"/>
          </a:p>
        </p:txBody>
      </p:sp>
    </p:spTree>
    <p:extLst>
      <p:ext uri="{BB962C8B-B14F-4D97-AF65-F5344CB8AC3E}">
        <p14:creationId xmlns:p14="http://schemas.microsoft.com/office/powerpoint/2010/main" val="249173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US" noProof="0" smtClean="0"/>
              <a:t>Click to edit Master title style</a:t>
            </a:r>
            <a:endParaRPr lang="en-GB" noProof="0" dirty="0" smtClean="0"/>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US" noProof="0" smtClean="0"/>
              <a:t>Click to edit Master subtitle style</a:t>
            </a:r>
            <a:endParaRPr lang="en-GB" noProof="0" dirty="0" smtClean="0"/>
          </a:p>
        </p:txBody>
      </p:sp>
      <p:pic>
        <p:nvPicPr>
          <p:cNvPr id="5" name="Picture 10" descr="C:\Users\304058\Documents\Using PowerPoint\RHDHV PowerPoint\Test pp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91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839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2300" y="728700"/>
            <a:ext cx="1008112" cy="5148225"/>
          </a:xfrm>
        </p:spPr>
        <p:txBody>
          <a:bodyPr vert="eaVert"/>
          <a:lstStyle>
            <a:lvl1pPr>
              <a:defRPr sz="2800">
                <a:latin typeface="+mn-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9750" y="728700"/>
            <a:ext cx="6516526" cy="514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4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US" noProof="0" smtClean="0"/>
              <a:t>Click to edit Master title style</a:t>
            </a:r>
            <a:endParaRPr lang="en-GB" noProof="0" dirty="0" smtClean="0"/>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40323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65EE80D-F25A-42F6-B833-A5A3BB241A62}" type="slidenum">
              <a:rPr lang="en-GB" altLang="en-US"/>
              <a:pPr>
                <a:defRPr/>
              </a:pPr>
              <a:t>‹#›</a:t>
            </a:fld>
            <a:endParaRPr lang="en-GB" altLang="en-US" dirty="0"/>
          </a:p>
        </p:txBody>
      </p:sp>
    </p:spTree>
    <p:extLst>
      <p:ext uri="{BB962C8B-B14F-4D97-AF65-F5344CB8AC3E}">
        <p14:creationId xmlns:p14="http://schemas.microsoft.com/office/powerpoint/2010/main" val="327896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10" descr="C:\Users\304058\Documents\Using PowerPoint\RHDHV PowerPoint\Test pp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7383" name="Rectangle 2"/>
          <p:cNvSpPr>
            <a:spLocks noGrp="1" noChangeArrowheads="1"/>
          </p:cNvSpPr>
          <p:nvPr>
            <p:ph type="ctrTitle"/>
          </p:nvPr>
        </p:nvSpPr>
        <p:spPr>
          <a:xfrm>
            <a:off x="539750" y="2673350"/>
            <a:ext cx="7918450" cy="927100"/>
          </a:xfrm>
        </p:spPr>
        <p:txBody>
          <a:bodyPr/>
          <a:lstStyle>
            <a:lvl1pPr algn="l">
              <a:defRPr smtClean="0">
                <a:solidFill>
                  <a:schemeClr val="bg1"/>
                </a:solidFill>
                <a:latin typeface="Arial" charset="0"/>
              </a:defRPr>
            </a:lvl1pPr>
          </a:lstStyle>
          <a:p>
            <a:pPr lvl="0"/>
            <a:r>
              <a:rPr lang="en-GB" noProof="0" dirty="0" smtClean="0"/>
              <a:t>Click to edit Master title style</a:t>
            </a:r>
          </a:p>
        </p:txBody>
      </p:sp>
      <p:sp>
        <p:nvSpPr>
          <p:cNvPr id="1637384" name="Rectangle 11"/>
          <p:cNvSpPr>
            <a:spLocks noGrp="1" noChangeArrowheads="1"/>
          </p:cNvSpPr>
          <p:nvPr>
            <p:ph type="subTitle" idx="1"/>
          </p:nvPr>
        </p:nvSpPr>
        <p:spPr>
          <a:xfrm>
            <a:off x="539750" y="3681028"/>
            <a:ext cx="7956686" cy="2110172"/>
          </a:xfrm>
        </p:spPr>
        <p:txBody>
          <a:bodyPr tIns="144000"/>
          <a:lstStyle>
            <a:lvl1pPr marL="0" indent="0" algn="l">
              <a:buFont typeface="Wingdings" pitchFamily="2" charset="2"/>
              <a:buNone/>
              <a:tabLst/>
              <a:defRPr i="1" smtClean="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70036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9D40DB2-FF1B-4F01-891A-408A9660E746}" type="slidenum">
              <a:rPr lang="en-GB" altLang="en-US"/>
              <a:pPr>
                <a:defRPr/>
              </a:pPr>
              <a:t>‹#›</a:t>
            </a:fld>
            <a:endParaRPr lang="en-GB" altLang="en-US" dirty="0"/>
          </a:p>
        </p:txBody>
      </p:sp>
    </p:spTree>
    <p:extLst>
      <p:ext uri="{BB962C8B-B14F-4D97-AF65-F5344CB8AC3E}">
        <p14:creationId xmlns:p14="http://schemas.microsoft.com/office/powerpoint/2010/main" val="91523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965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946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539750" y="1268760"/>
            <a:ext cx="3960242" cy="4608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6016" y="1268759"/>
            <a:ext cx="3924436" cy="4608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259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268760"/>
            <a:ext cx="3957638"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9750" y="2174875"/>
            <a:ext cx="3957638"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8760"/>
            <a:ext cx="4041775"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539006" y="476672"/>
            <a:ext cx="8317470" cy="540060"/>
          </a:xfrm>
        </p:spPr>
        <p:txBody>
          <a:bodyPr/>
          <a:lstStyle>
            <a:lvl1pPr>
              <a:defRPr>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05943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242504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37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750" y="908720"/>
            <a:ext cx="2925763" cy="1404156"/>
          </a:xfrm>
        </p:spPr>
        <p:txBody>
          <a:bodyPr/>
          <a:lstStyle>
            <a:lvl1pPr algn="l">
              <a:defRPr sz="2000" b="1">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8720"/>
            <a:ext cx="5111750" cy="496820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9750" y="2672916"/>
            <a:ext cx="2925763" cy="32040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54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750" y="5265204"/>
            <a:ext cx="6738938" cy="468052"/>
          </a:xfrm>
        </p:spPr>
        <p:txBody>
          <a:bodyPr anchor="b"/>
          <a:lstStyle>
            <a:lvl1pPr algn="l">
              <a:defRPr sz="2000" b="1">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39750" y="612774"/>
            <a:ext cx="7632650" cy="45804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539750" y="5876924"/>
            <a:ext cx="6372510" cy="720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25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Users\304058\Documents\Using PowerPoint\RHDHV PowerPoint\PPT-inner-1440-v3.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9750" y="476250"/>
            <a:ext cx="8316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11"/>
          <p:cNvSpPr>
            <a:spLocks noGrp="1" noChangeArrowheads="1"/>
          </p:cNvSpPr>
          <p:nvPr>
            <p:ph type="body" idx="1"/>
          </p:nvPr>
        </p:nvSpPr>
        <p:spPr bwMode="auto">
          <a:xfrm>
            <a:off x="539750" y="1268413"/>
            <a:ext cx="8280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3"/>
          <p:cNvSpPr txBox="1">
            <a:spLocks noChangeArrowheads="1"/>
          </p:cNvSpPr>
          <p:nvPr/>
        </p:nvSpPr>
        <p:spPr bwMode="auto">
          <a:xfrm>
            <a:off x="555625" y="6167438"/>
            <a:ext cx="3024188" cy="369887"/>
          </a:xfrm>
          <a:prstGeom prst="rect">
            <a:avLst/>
          </a:prstGeom>
          <a:noFill/>
          <a:ln>
            <a:noFill/>
          </a:ln>
          <a:extLst/>
        </p:spPr>
        <p:txBody>
          <a:bodyPr lIns="0">
            <a:spAutoFit/>
          </a:bodyPr>
          <a:lstStyle>
            <a:lvl1pPr>
              <a:defRPr sz="2300">
                <a:solidFill>
                  <a:srgbClr val="003B5A"/>
                </a:solidFill>
                <a:latin typeface="Arial" charset="0"/>
                <a:ea typeface="ＭＳ Ｐゴシック" pitchFamily="34" charset="-128"/>
              </a:defRPr>
            </a:lvl1pPr>
            <a:lvl2pPr marL="742950" indent="-285750">
              <a:defRPr sz="2300">
                <a:solidFill>
                  <a:srgbClr val="003B5A"/>
                </a:solidFill>
                <a:latin typeface="Arial" charset="0"/>
                <a:ea typeface="ＭＳ Ｐゴシック" pitchFamily="34" charset="-128"/>
              </a:defRPr>
            </a:lvl2pPr>
            <a:lvl3pPr marL="1143000" indent="-228600">
              <a:defRPr sz="2300">
                <a:solidFill>
                  <a:srgbClr val="003B5A"/>
                </a:solidFill>
                <a:latin typeface="Arial" charset="0"/>
                <a:ea typeface="ＭＳ Ｐゴシック" pitchFamily="34" charset="-128"/>
              </a:defRPr>
            </a:lvl3pPr>
            <a:lvl4pPr marL="1600200" indent="-228600">
              <a:defRPr sz="2300">
                <a:solidFill>
                  <a:srgbClr val="003B5A"/>
                </a:solidFill>
                <a:latin typeface="Arial" charset="0"/>
                <a:ea typeface="ＭＳ Ｐゴシック" pitchFamily="34" charset="-128"/>
              </a:defRPr>
            </a:lvl4pPr>
            <a:lvl5pPr marL="2057400" indent="-228600">
              <a:defRPr sz="2300">
                <a:solidFill>
                  <a:srgbClr val="003B5A"/>
                </a:solidFill>
                <a:latin typeface="Arial"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charset="0"/>
                <a:ea typeface="ＭＳ Ｐゴシック" pitchFamily="34" charset="-128"/>
              </a:defRPr>
            </a:lvl9pPr>
          </a:lstStyle>
          <a:p>
            <a:pPr eaLnBrk="0" hangingPunct="0">
              <a:defRPr/>
            </a:pPr>
            <a:r>
              <a:rPr lang="en-GB" sz="900" dirty="0" smtClean="0">
                <a:solidFill>
                  <a:srgbClr val="00567D"/>
                </a:solidFill>
              </a:rPr>
              <a:t>Royal </a:t>
            </a:r>
            <a:r>
              <a:rPr lang="en-GB" sz="900" dirty="0" err="1" smtClean="0">
                <a:solidFill>
                  <a:srgbClr val="00567D"/>
                </a:solidFill>
              </a:rPr>
              <a:t>HaskoningDHV</a:t>
            </a:r>
            <a:r>
              <a:rPr lang="en-GB" sz="900" dirty="0" smtClean="0">
                <a:solidFill>
                  <a:srgbClr val="00567D"/>
                </a:solidFill>
              </a:rPr>
              <a:t> </a:t>
            </a:r>
          </a:p>
          <a:p>
            <a:pPr eaLnBrk="0" hangingPunct="0">
              <a:defRPr/>
            </a:pPr>
            <a:r>
              <a:rPr lang="en-US" sz="900" dirty="0" smtClean="0">
                <a:solidFill>
                  <a:srgbClr val="00567D"/>
                </a:solidFill>
              </a:rPr>
              <a:t>Water: Rivers, Deltas &amp; Coasts</a:t>
            </a:r>
            <a:endParaRPr lang="en-GB" sz="900" dirty="0" smtClean="0">
              <a:solidFill>
                <a:srgbClr val="00567D"/>
              </a:solidFill>
            </a:endParaRPr>
          </a:p>
        </p:txBody>
      </p:sp>
      <p:sp>
        <p:nvSpPr>
          <p:cNvPr id="1030" name="TextBox 4"/>
          <p:cNvSpPr txBox="1">
            <a:spLocks noChangeArrowheads="1"/>
          </p:cNvSpPr>
          <p:nvPr/>
        </p:nvSpPr>
        <p:spPr bwMode="auto">
          <a:xfrm>
            <a:off x="4211638" y="6273800"/>
            <a:ext cx="1800225" cy="230188"/>
          </a:xfrm>
          <a:prstGeom prst="rect">
            <a:avLst/>
          </a:prstGeom>
          <a:noFill/>
          <a:ln>
            <a:noFill/>
          </a:ln>
          <a:extLst/>
        </p:spPr>
        <p:txBody>
          <a:bodyPr>
            <a:spAutoFit/>
          </a:bodyPr>
          <a:lstStyle>
            <a:lvl1pPr>
              <a:defRPr sz="2300">
                <a:solidFill>
                  <a:srgbClr val="003B5A"/>
                </a:solidFill>
                <a:latin typeface="Arial" charset="0"/>
                <a:ea typeface="ＭＳ Ｐゴシック" pitchFamily="34" charset="-128"/>
              </a:defRPr>
            </a:lvl1pPr>
            <a:lvl2pPr marL="742950" indent="-285750">
              <a:defRPr sz="2300">
                <a:solidFill>
                  <a:srgbClr val="003B5A"/>
                </a:solidFill>
                <a:latin typeface="Arial" charset="0"/>
                <a:ea typeface="ＭＳ Ｐゴシック" pitchFamily="34" charset="-128"/>
              </a:defRPr>
            </a:lvl2pPr>
            <a:lvl3pPr marL="1143000" indent="-228600">
              <a:defRPr sz="2300">
                <a:solidFill>
                  <a:srgbClr val="003B5A"/>
                </a:solidFill>
                <a:latin typeface="Arial" charset="0"/>
                <a:ea typeface="ＭＳ Ｐゴシック" pitchFamily="34" charset="-128"/>
              </a:defRPr>
            </a:lvl3pPr>
            <a:lvl4pPr marL="1600200" indent="-228600">
              <a:defRPr sz="2300">
                <a:solidFill>
                  <a:srgbClr val="003B5A"/>
                </a:solidFill>
                <a:latin typeface="Arial" charset="0"/>
                <a:ea typeface="ＭＳ Ｐゴシック" pitchFamily="34" charset="-128"/>
              </a:defRPr>
            </a:lvl4pPr>
            <a:lvl5pPr marL="2057400" indent="-228600">
              <a:defRPr sz="2300">
                <a:solidFill>
                  <a:srgbClr val="003B5A"/>
                </a:solidFill>
                <a:latin typeface="Arial" charset="0"/>
                <a:ea typeface="ＭＳ Ｐゴシック" pitchFamily="34" charset="-128"/>
              </a:defRPr>
            </a:lvl5pPr>
            <a:lvl6pPr marL="2514600" indent="-228600" eaLnBrk="0" fontAlgn="base" hangingPunct="0">
              <a:spcBef>
                <a:spcPct val="0"/>
              </a:spcBef>
              <a:spcAft>
                <a:spcPct val="0"/>
              </a:spcAft>
              <a:defRPr sz="2300">
                <a:solidFill>
                  <a:srgbClr val="003B5A"/>
                </a:solidFill>
                <a:latin typeface="Arial" charset="0"/>
                <a:ea typeface="ＭＳ Ｐゴシック" pitchFamily="34" charset="-128"/>
              </a:defRPr>
            </a:lvl6pPr>
            <a:lvl7pPr marL="2971800" indent="-228600" eaLnBrk="0" fontAlgn="base" hangingPunct="0">
              <a:spcBef>
                <a:spcPct val="0"/>
              </a:spcBef>
              <a:spcAft>
                <a:spcPct val="0"/>
              </a:spcAft>
              <a:defRPr sz="2300">
                <a:solidFill>
                  <a:srgbClr val="003B5A"/>
                </a:solidFill>
                <a:latin typeface="Arial" charset="0"/>
                <a:ea typeface="ＭＳ Ｐゴシック" pitchFamily="34" charset="-128"/>
              </a:defRPr>
            </a:lvl7pPr>
            <a:lvl8pPr marL="3429000" indent="-228600" eaLnBrk="0" fontAlgn="base" hangingPunct="0">
              <a:spcBef>
                <a:spcPct val="0"/>
              </a:spcBef>
              <a:spcAft>
                <a:spcPct val="0"/>
              </a:spcAft>
              <a:defRPr sz="2300">
                <a:solidFill>
                  <a:srgbClr val="003B5A"/>
                </a:solidFill>
                <a:latin typeface="Arial" charset="0"/>
                <a:ea typeface="ＭＳ Ｐゴシック" pitchFamily="34" charset="-128"/>
              </a:defRPr>
            </a:lvl8pPr>
            <a:lvl9pPr marL="3886200" indent="-228600" eaLnBrk="0" fontAlgn="base" hangingPunct="0">
              <a:spcBef>
                <a:spcPct val="0"/>
              </a:spcBef>
              <a:spcAft>
                <a:spcPct val="0"/>
              </a:spcAft>
              <a:defRPr sz="2300">
                <a:solidFill>
                  <a:srgbClr val="003B5A"/>
                </a:solidFill>
                <a:latin typeface="Arial" charset="0"/>
                <a:ea typeface="ＭＳ Ｐゴシック" pitchFamily="34" charset="-128"/>
              </a:defRPr>
            </a:lvl9pPr>
          </a:lstStyle>
          <a:p>
            <a:pPr eaLnBrk="0" hangingPunct="0">
              <a:defRPr/>
            </a:pPr>
            <a:r>
              <a:rPr lang="en-GB" sz="900" dirty="0" smtClean="0">
                <a:solidFill>
                  <a:srgbClr val="00567D"/>
                </a:solidFill>
              </a:rPr>
              <a:t>Page </a:t>
            </a:r>
            <a:fld id="{12ACDD76-C33F-44CE-973F-5FCFE8B1DE14}" type="slidenum">
              <a:rPr lang="en-GB" sz="900" smtClean="0">
                <a:solidFill>
                  <a:srgbClr val="00567D"/>
                </a:solidFill>
              </a:rPr>
              <a:pPr eaLnBrk="0" hangingPunct="0">
                <a:defRPr/>
              </a:pPr>
              <a:t>‹#›</a:t>
            </a:fld>
            <a:endParaRPr lang="en-GB" sz="900" dirty="0" smtClean="0">
              <a:solidFill>
                <a:srgbClr val="00567D"/>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75" r:id="rId14"/>
    <p:sldLayoutId id="2147483690" r:id="rId15"/>
  </p:sldLayoutIdLst>
  <p:timing>
    <p:tnLst>
      <p:par>
        <p:cTn id="1" dur="indefinite" restart="never" nodeType="tmRoot"/>
      </p:par>
    </p:tnLst>
  </p:timing>
  <p:txStyles>
    <p:titleStyle>
      <a:lvl1pPr algn="l" rtl="0" eaLnBrk="1" fontAlgn="base" hangingPunct="1">
        <a:spcBef>
          <a:spcPct val="0"/>
        </a:spcBef>
        <a:spcAft>
          <a:spcPct val="0"/>
        </a:spcAft>
        <a:defRPr sz="3200">
          <a:solidFill>
            <a:srgbClr val="00567D"/>
          </a:solidFill>
          <a:latin typeface="+mn-lt"/>
          <a:ea typeface="+mj-ea"/>
          <a:cs typeface="+mj-cs"/>
        </a:defRPr>
      </a:lvl1pPr>
      <a:lvl2pPr algn="l" rtl="0" eaLnBrk="1" fontAlgn="base" hangingPunct="1">
        <a:spcBef>
          <a:spcPct val="0"/>
        </a:spcBef>
        <a:spcAft>
          <a:spcPct val="0"/>
        </a:spcAft>
        <a:defRPr sz="3200">
          <a:solidFill>
            <a:srgbClr val="00567D"/>
          </a:solidFill>
          <a:latin typeface="Arial" pitchFamily="34" charset="0"/>
          <a:ea typeface="ＭＳ Ｐゴシック" charset="-128"/>
          <a:cs typeface="ＭＳ Ｐゴシック" charset="-128"/>
        </a:defRPr>
      </a:lvl2pPr>
      <a:lvl3pPr algn="l" rtl="0" eaLnBrk="1" fontAlgn="base" hangingPunct="1">
        <a:spcBef>
          <a:spcPct val="0"/>
        </a:spcBef>
        <a:spcAft>
          <a:spcPct val="0"/>
        </a:spcAft>
        <a:defRPr sz="3200">
          <a:solidFill>
            <a:srgbClr val="00567D"/>
          </a:solidFill>
          <a:latin typeface="Arial" pitchFamily="34" charset="0"/>
          <a:ea typeface="ＭＳ Ｐゴシック" charset="-128"/>
          <a:cs typeface="ＭＳ Ｐゴシック" charset="-128"/>
        </a:defRPr>
      </a:lvl3pPr>
      <a:lvl4pPr algn="l" rtl="0" eaLnBrk="1" fontAlgn="base" hangingPunct="1">
        <a:spcBef>
          <a:spcPct val="0"/>
        </a:spcBef>
        <a:spcAft>
          <a:spcPct val="0"/>
        </a:spcAft>
        <a:defRPr sz="3200">
          <a:solidFill>
            <a:srgbClr val="00567D"/>
          </a:solidFill>
          <a:latin typeface="Arial" pitchFamily="34" charset="0"/>
          <a:ea typeface="ＭＳ Ｐゴシック" charset="-128"/>
          <a:cs typeface="ＭＳ Ｐゴシック" charset="-128"/>
        </a:defRPr>
      </a:lvl4pPr>
      <a:lvl5pPr algn="l" rtl="0" eaLnBrk="1" fontAlgn="base" hangingPunct="1">
        <a:spcBef>
          <a:spcPct val="0"/>
        </a:spcBef>
        <a:spcAft>
          <a:spcPct val="0"/>
        </a:spcAft>
        <a:defRPr sz="3200">
          <a:solidFill>
            <a:srgbClr val="00567D"/>
          </a:solidFill>
          <a:latin typeface="Arial"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3B5A"/>
          </a:solidFill>
          <a:latin typeface="TheSans 6-SemiBold" charset="0"/>
          <a:ea typeface="ＭＳ Ｐゴシック" charset="-128"/>
          <a:cs typeface="ＭＳ Ｐゴシック" charset="-128"/>
        </a:defRPr>
      </a:lvl6pPr>
      <a:lvl7pPr marL="914400" algn="l" rtl="0" eaLnBrk="1" fontAlgn="base" hangingPunct="1">
        <a:spcBef>
          <a:spcPct val="0"/>
        </a:spcBef>
        <a:spcAft>
          <a:spcPct val="0"/>
        </a:spcAft>
        <a:defRPr sz="3200">
          <a:solidFill>
            <a:srgbClr val="003B5A"/>
          </a:solidFill>
          <a:latin typeface="TheSans 6-SemiBold" charset="0"/>
          <a:ea typeface="ＭＳ Ｐゴシック" charset="-128"/>
          <a:cs typeface="ＭＳ Ｐゴシック" charset="-128"/>
        </a:defRPr>
      </a:lvl7pPr>
      <a:lvl8pPr marL="1371600" algn="l" rtl="0" eaLnBrk="1" fontAlgn="base" hangingPunct="1">
        <a:spcBef>
          <a:spcPct val="0"/>
        </a:spcBef>
        <a:spcAft>
          <a:spcPct val="0"/>
        </a:spcAft>
        <a:defRPr sz="3200">
          <a:solidFill>
            <a:srgbClr val="003B5A"/>
          </a:solidFill>
          <a:latin typeface="TheSans 6-SemiBold" charset="0"/>
          <a:ea typeface="ＭＳ Ｐゴシック" charset="-128"/>
          <a:cs typeface="ＭＳ Ｐゴシック" charset="-128"/>
        </a:defRPr>
      </a:lvl8pPr>
      <a:lvl9pPr marL="1828800" algn="l" rtl="0" eaLnBrk="1" fontAlgn="base" hangingPunct="1">
        <a:spcBef>
          <a:spcPct val="0"/>
        </a:spcBef>
        <a:spcAft>
          <a:spcPct val="0"/>
        </a:spcAft>
        <a:defRPr sz="3200">
          <a:solidFill>
            <a:srgbClr val="003B5A"/>
          </a:solidFill>
          <a:latin typeface="TheSans 6-SemiBold" charset="0"/>
          <a:ea typeface="ＭＳ Ｐゴシック" charset="-128"/>
          <a:cs typeface="ＭＳ Ｐゴシック" charset="-128"/>
        </a:defRPr>
      </a:lvl9pPr>
    </p:titleStyle>
    <p:bodyStyle>
      <a:lvl1pPr marL="438150" indent="-438150" algn="l" rtl="0" eaLnBrk="1" fontAlgn="base" hangingPunct="1">
        <a:spcBef>
          <a:spcPct val="20000"/>
        </a:spcBef>
        <a:spcAft>
          <a:spcPct val="0"/>
        </a:spcAft>
        <a:buClr>
          <a:srgbClr val="0086A8"/>
        </a:buClr>
        <a:buFont typeface="Wingdings" pitchFamily="2" charset="2"/>
        <a:buChar char="§"/>
        <a:defRPr sz="2300">
          <a:solidFill>
            <a:srgbClr val="00567D"/>
          </a:solidFill>
          <a:latin typeface="+mn-lt"/>
          <a:ea typeface="+mn-ea"/>
          <a:cs typeface="+mn-cs"/>
        </a:defRPr>
      </a:lvl1pPr>
      <a:lvl2pPr marL="857250" indent="-400050" algn="l" rtl="0" eaLnBrk="1" fontAlgn="base" hangingPunct="1">
        <a:spcBef>
          <a:spcPct val="20000"/>
        </a:spcBef>
        <a:spcAft>
          <a:spcPct val="0"/>
        </a:spcAft>
        <a:buClr>
          <a:srgbClr val="0086A8"/>
        </a:buClr>
        <a:buFont typeface="Wingdings" pitchFamily="2" charset="2"/>
        <a:buChar char="§"/>
        <a:defRPr sz="2100">
          <a:solidFill>
            <a:srgbClr val="00567D"/>
          </a:solidFill>
          <a:latin typeface="+mn-lt"/>
          <a:ea typeface="+mn-ea"/>
          <a:cs typeface="ＭＳ Ｐゴシック"/>
        </a:defRPr>
      </a:lvl2pPr>
      <a:lvl3pPr marL="1276350" indent="-361950" algn="l" rtl="0" eaLnBrk="1" fontAlgn="base" hangingPunct="1">
        <a:spcBef>
          <a:spcPct val="20000"/>
        </a:spcBef>
        <a:spcAft>
          <a:spcPct val="0"/>
        </a:spcAft>
        <a:buClr>
          <a:srgbClr val="0086A8"/>
        </a:buClr>
        <a:buFont typeface="Wingdings" pitchFamily="2" charset="2"/>
        <a:buChar char="§"/>
        <a:defRPr sz="1900">
          <a:solidFill>
            <a:srgbClr val="00567D"/>
          </a:solidFill>
          <a:latin typeface="+mn-lt"/>
          <a:ea typeface="+mn-ea"/>
          <a:cs typeface="ＭＳ Ｐゴシック"/>
        </a:defRPr>
      </a:lvl3pPr>
      <a:lvl4pPr marL="1695450" indent="-323850" algn="l" rtl="0" eaLnBrk="1" fontAlgn="base" hangingPunct="1">
        <a:spcBef>
          <a:spcPct val="20000"/>
        </a:spcBef>
        <a:spcAft>
          <a:spcPct val="0"/>
        </a:spcAft>
        <a:buClr>
          <a:srgbClr val="0086A8"/>
        </a:buClr>
        <a:buFont typeface="Wingdings" pitchFamily="2" charset="2"/>
        <a:buChar char="§"/>
        <a:defRPr sz="1700">
          <a:solidFill>
            <a:srgbClr val="00567D"/>
          </a:solidFill>
          <a:latin typeface="+mn-lt"/>
          <a:ea typeface="+mn-ea"/>
          <a:cs typeface="ＭＳ Ｐゴシック"/>
        </a:defRPr>
      </a:lvl4pPr>
      <a:lvl5pPr marL="2114550" indent="-285750" algn="l" rtl="0" eaLnBrk="1" fontAlgn="base" hangingPunct="1">
        <a:spcBef>
          <a:spcPct val="20000"/>
        </a:spcBef>
        <a:spcAft>
          <a:spcPct val="0"/>
        </a:spcAft>
        <a:buClr>
          <a:srgbClr val="0086A8"/>
        </a:buClr>
        <a:buFont typeface="Wingdings" pitchFamily="2" charset="2"/>
        <a:buChar char="§"/>
        <a:defRPr sz="1500">
          <a:solidFill>
            <a:srgbClr val="00567D"/>
          </a:solidFill>
          <a:latin typeface="+mn-lt"/>
          <a:ea typeface="+mn-ea"/>
          <a:cs typeface="ＭＳ Ｐゴシック"/>
        </a:defRPr>
      </a:lvl5pPr>
      <a:lvl6pPr marL="2571750" indent="-285750" algn="l" rtl="0" eaLnBrk="1" fontAlgn="base" hangingPunct="1">
        <a:spcBef>
          <a:spcPct val="20000"/>
        </a:spcBef>
        <a:spcAft>
          <a:spcPct val="0"/>
        </a:spcAft>
        <a:buClr>
          <a:srgbClr val="386E87"/>
        </a:buClr>
        <a:buFont typeface="Wingdings" charset="2"/>
        <a:buChar char="§"/>
        <a:defRPr sz="1500">
          <a:solidFill>
            <a:srgbClr val="003B5A"/>
          </a:solidFill>
          <a:latin typeface="+mn-lt"/>
          <a:ea typeface="+mn-ea"/>
        </a:defRPr>
      </a:lvl6pPr>
      <a:lvl7pPr marL="3028950" indent="-285750" algn="l" rtl="0" eaLnBrk="1" fontAlgn="base" hangingPunct="1">
        <a:spcBef>
          <a:spcPct val="20000"/>
        </a:spcBef>
        <a:spcAft>
          <a:spcPct val="0"/>
        </a:spcAft>
        <a:buClr>
          <a:srgbClr val="386E87"/>
        </a:buClr>
        <a:buFont typeface="Wingdings" charset="2"/>
        <a:buChar char="§"/>
        <a:defRPr sz="1500">
          <a:solidFill>
            <a:srgbClr val="003B5A"/>
          </a:solidFill>
          <a:latin typeface="+mn-lt"/>
          <a:ea typeface="+mn-ea"/>
        </a:defRPr>
      </a:lvl7pPr>
      <a:lvl8pPr marL="3486150" indent="-285750" algn="l" rtl="0" eaLnBrk="1" fontAlgn="base" hangingPunct="1">
        <a:spcBef>
          <a:spcPct val="20000"/>
        </a:spcBef>
        <a:spcAft>
          <a:spcPct val="0"/>
        </a:spcAft>
        <a:buClr>
          <a:srgbClr val="386E87"/>
        </a:buClr>
        <a:buFont typeface="Wingdings" charset="2"/>
        <a:buChar char="§"/>
        <a:defRPr sz="1500">
          <a:solidFill>
            <a:srgbClr val="003B5A"/>
          </a:solidFill>
          <a:latin typeface="+mn-lt"/>
          <a:ea typeface="+mn-ea"/>
        </a:defRPr>
      </a:lvl8pPr>
      <a:lvl9pPr marL="3943350" indent="-285750" algn="l" rtl="0" eaLnBrk="1" fontAlgn="base" hangingPunct="1">
        <a:spcBef>
          <a:spcPct val="20000"/>
        </a:spcBef>
        <a:spcAft>
          <a:spcPct val="0"/>
        </a:spcAft>
        <a:buClr>
          <a:srgbClr val="386E87"/>
        </a:buClr>
        <a:buFont typeface="Wingdings" charset="2"/>
        <a:buChar char="§"/>
        <a:defRPr sz="1500">
          <a:solidFill>
            <a:srgbClr val="003B5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za/url?sa=i&amp;rct=j&amp;q=&amp;esrc=s&amp;source=images&amp;cd=&amp;cad=rja&amp;uact=8&amp;ved=0CAcQjRw&amp;url=http://www.aquapure.com/your-water/hydrological-cycle&amp;ei=dxcIVb_sO8evU4WegogL&amp;bvm=bv.88198703,d.d24&amp;psig=AFQjCNFvRHwKgxpSyYHoH-Fz3_mRWejW_A&amp;ust=1426680042554486"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ctrTitle"/>
          </p:nvPr>
        </p:nvSpPr>
        <p:spPr>
          <a:xfrm>
            <a:off x="395536" y="2420888"/>
            <a:ext cx="8424936" cy="1872208"/>
          </a:xfrm>
        </p:spPr>
        <p:txBody>
          <a:bodyPr/>
          <a:lstStyle/>
          <a:p>
            <a:r>
              <a:rPr lang="en-ZA" altLang="en-US" sz="2800" dirty="0">
                <a:latin typeface="Arial" pitchFamily="34" charset="0"/>
              </a:rPr>
              <a:t>International </a:t>
            </a:r>
            <a:r>
              <a:rPr lang="en-ZA" altLang="en-US" sz="2800" dirty="0" smtClean="0">
                <a:latin typeface="Arial" pitchFamily="34" charset="0"/>
              </a:rPr>
              <a:t>Seminar on National </a:t>
            </a:r>
            <a:r>
              <a:rPr lang="en-ZA" altLang="en-US" sz="2800" dirty="0">
                <a:latin typeface="Arial" pitchFamily="34" charset="0"/>
              </a:rPr>
              <a:t>Hydrology Project: Towards a Reliable Data Acquisition for </a:t>
            </a:r>
            <a:r>
              <a:rPr lang="en-ZA" altLang="en-US" sz="2800" dirty="0" smtClean="0">
                <a:latin typeface="Arial" pitchFamily="34" charset="0"/>
              </a:rPr>
              <a:t>IWRM</a:t>
            </a:r>
            <a:br>
              <a:rPr lang="en-ZA" altLang="en-US" sz="2800" dirty="0" smtClean="0">
                <a:latin typeface="Arial" pitchFamily="34" charset="0"/>
              </a:rPr>
            </a:br>
            <a:r>
              <a:rPr lang="en-ZA" altLang="en-US" sz="2800" dirty="0" smtClean="0">
                <a:latin typeface="Arial" pitchFamily="34" charset="0"/>
              </a:rPr>
              <a:t/>
            </a:r>
            <a:br>
              <a:rPr lang="en-ZA" altLang="en-US" sz="2800" dirty="0" smtClean="0">
                <a:latin typeface="Arial" pitchFamily="34" charset="0"/>
              </a:rPr>
            </a:br>
            <a:r>
              <a:rPr lang="en-US" altLang="en-US" sz="2400" i="1" dirty="0" smtClean="0"/>
              <a:t>Pune, 7-8 November </a:t>
            </a:r>
            <a:r>
              <a:rPr lang="en-US" altLang="en-US" sz="2400" i="1" dirty="0"/>
              <a:t>2016</a:t>
            </a:r>
            <a:r>
              <a:rPr lang="en-GB" altLang="en-US" sz="2800" dirty="0"/>
              <a:t/>
            </a:r>
            <a:br>
              <a:rPr lang="en-GB" altLang="en-US" sz="2800" dirty="0"/>
            </a:br>
            <a:endParaRPr lang="en-GB" altLang="en-US" sz="2800" dirty="0">
              <a:latin typeface="Arial" pitchFamily="34" charset="0"/>
            </a:endParaRPr>
          </a:p>
        </p:txBody>
      </p:sp>
      <p:sp>
        <p:nvSpPr>
          <p:cNvPr id="3076" name="Rectangle 7"/>
          <p:cNvSpPr>
            <a:spLocks noGrp="1" noChangeArrowheads="1"/>
          </p:cNvSpPr>
          <p:nvPr>
            <p:ph type="subTitle" idx="1"/>
          </p:nvPr>
        </p:nvSpPr>
        <p:spPr>
          <a:xfrm>
            <a:off x="566706" y="4365104"/>
            <a:ext cx="7965734" cy="1728192"/>
          </a:xfrm>
        </p:spPr>
        <p:txBody>
          <a:bodyPr/>
          <a:lstStyle/>
          <a:p>
            <a:r>
              <a:rPr lang="en-US" i="0" dirty="0"/>
              <a:t>WR2012 system - Water information management system for South Africa, Lesotho and </a:t>
            </a:r>
            <a:r>
              <a:rPr lang="en-US" i="0" dirty="0" smtClean="0"/>
              <a:t>Swaziland</a:t>
            </a:r>
          </a:p>
          <a:p>
            <a:pPr>
              <a:spcBef>
                <a:spcPts val="1200"/>
              </a:spcBef>
            </a:pPr>
            <a:r>
              <a:rPr lang="en-US" sz="1800" dirty="0" smtClean="0"/>
              <a:t>Credits: South Africa National Department of Water &amp; Sanitation,  SA Water Research Commission, </a:t>
            </a:r>
            <a:r>
              <a:rPr lang="en-US" sz="1800" dirty="0" smtClean="0"/>
              <a:t>Bill Pitman, Allan </a:t>
            </a:r>
            <a:r>
              <a:rPr lang="en-US" sz="1800" dirty="0" smtClean="0"/>
              <a:t>Bailey, Marieke de Groen </a:t>
            </a:r>
            <a:r>
              <a:rPr lang="en-US" altLang="en-US" sz="18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Milestones </a:t>
            </a:r>
            <a:r>
              <a:rPr lang="en-US" sz="2800" dirty="0" smtClean="0"/>
              <a:t>(contd.)</a:t>
            </a:r>
            <a:br>
              <a:rPr lang="en-US" sz="2800" dirty="0" smtClean="0"/>
            </a:br>
            <a:endParaRPr lang="en-US" sz="2800" dirty="0"/>
          </a:p>
        </p:txBody>
      </p:sp>
      <p:sp>
        <p:nvSpPr>
          <p:cNvPr id="3" name="Content Placeholder 2"/>
          <p:cNvSpPr>
            <a:spLocks noGrp="1"/>
          </p:cNvSpPr>
          <p:nvPr>
            <p:ph idx="1"/>
          </p:nvPr>
        </p:nvSpPr>
        <p:spPr>
          <a:xfrm>
            <a:off x="539750" y="1556792"/>
            <a:ext cx="8280400" cy="4608512"/>
          </a:xfrm>
        </p:spPr>
        <p:txBody>
          <a:bodyPr/>
          <a:lstStyle/>
          <a:p>
            <a:pPr>
              <a:buFont typeface="Wingdings" panose="05000000000000000000" pitchFamily="2" charset="2"/>
              <a:buChar char="q"/>
            </a:pPr>
            <a:r>
              <a:rPr lang="en-US" sz="2800" b="1" dirty="0" smtClean="0">
                <a:solidFill>
                  <a:srgbClr val="0070C0"/>
                </a:solidFill>
              </a:rPr>
              <a:t>WR90 survey</a:t>
            </a:r>
          </a:p>
          <a:p>
            <a:pPr marL="0" indent="0">
              <a:buNone/>
            </a:pPr>
            <a:endParaRPr lang="en-US" sz="2800" b="1" dirty="0" smtClean="0">
              <a:solidFill>
                <a:srgbClr val="0070C0"/>
              </a:solidFill>
            </a:endParaRPr>
          </a:p>
          <a:p>
            <a:r>
              <a:rPr lang="en-US" sz="2400" dirty="0" smtClean="0">
                <a:solidFill>
                  <a:srgbClr val="0070C0"/>
                </a:solidFill>
              </a:rPr>
              <a:t>WRSM90 modular version of Pitman to enable use of streamflow records heavily impacted by land use</a:t>
            </a:r>
          </a:p>
          <a:p>
            <a:r>
              <a:rPr lang="en-US" sz="2400" dirty="0" smtClean="0">
                <a:solidFill>
                  <a:srgbClr val="0070C0"/>
                </a:solidFill>
              </a:rPr>
              <a:t>Redefinition of 1962 quaternary catchment boundaries to conform with DWS numbering system, achieved with the aid of GIS</a:t>
            </a:r>
          </a:p>
          <a:p>
            <a:r>
              <a:rPr lang="en-US" sz="2400" dirty="0" smtClean="0">
                <a:solidFill>
                  <a:srgbClr val="0070C0"/>
                </a:solidFill>
              </a:rPr>
              <a:t>Move from main frame to personal computer</a:t>
            </a:r>
          </a:p>
          <a:p>
            <a:pPr>
              <a:buFont typeface="Wingdings" panose="05000000000000000000" pitchFamily="2" charset="2"/>
              <a:buChar char="Ø"/>
            </a:pPr>
            <a:endParaRPr lang="en-US"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98757"/>
            <a:ext cx="1004330" cy="179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8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Milestones </a:t>
            </a:r>
            <a:r>
              <a:rPr lang="en-US" sz="2800" dirty="0" smtClean="0"/>
              <a:t>(contd.)</a:t>
            </a:r>
            <a:endParaRPr lang="en-US" sz="2800" dirty="0"/>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sz="2800" b="1" dirty="0" smtClean="0">
              <a:solidFill>
                <a:srgbClr val="0070C0"/>
              </a:solidFill>
            </a:endParaRPr>
          </a:p>
          <a:p>
            <a:pPr>
              <a:buFont typeface="Wingdings" panose="05000000000000000000" pitchFamily="2" charset="2"/>
              <a:buChar char="q"/>
            </a:pPr>
            <a:r>
              <a:rPr lang="en-US" sz="2800" b="1" dirty="0" smtClean="0">
                <a:solidFill>
                  <a:srgbClr val="0070C0"/>
                </a:solidFill>
              </a:rPr>
              <a:t>WR2005</a:t>
            </a:r>
          </a:p>
          <a:p>
            <a:r>
              <a:rPr lang="en-US" sz="2400" dirty="0" smtClean="0">
                <a:solidFill>
                  <a:srgbClr val="0070C0"/>
                </a:solidFill>
              </a:rPr>
              <a:t>Move from DOS to Windows with increased power and flexibility</a:t>
            </a:r>
          </a:p>
          <a:p>
            <a:r>
              <a:rPr lang="en-GB" altLang="en-US" sz="2400" dirty="0" smtClean="0">
                <a:solidFill>
                  <a:srgbClr val="0070C0"/>
                </a:solidFill>
              </a:rPr>
              <a:t>Incorporation of D.A. Hughes and K. Sami algorithms to model surface-groundwater interaction</a:t>
            </a:r>
          </a:p>
          <a:p>
            <a:r>
              <a:rPr lang="en-GB" altLang="en-US" sz="2400" dirty="0" smtClean="0">
                <a:solidFill>
                  <a:srgbClr val="0070C0"/>
                </a:solidFill>
              </a:rPr>
              <a:t>Modelling of alien veg. impacts and improved modelling of afforestation, irrigation and wetlands</a:t>
            </a:r>
          </a:p>
          <a:p>
            <a:r>
              <a:rPr lang="en-GB" altLang="en-US" sz="2400" dirty="0" smtClean="0">
                <a:solidFill>
                  <a:srgbClr val="0070C0"/>
                </a:solidFill>
              </a:rPr>
              <a:t>Incorporation of Mining Module</a:t>
            </a:r>
          </a:p>
          <a:p>
            <a:r>
              <a:rPr lang="en-GB" altLang="en-US" sz="2400" dirty="0" smtClean="0">
                <a:solidFill>
                  <a:srgbClr val="0070C0"/>
                </a:solidFill>
              </a:rPr>
              <a:t>Analysis of water quality parameters</a:t>
            </a:r>
          </a:p>
          <a:p>
            <a:pPr>
              <a:buFont typeface="Wingdings" panose="05000000000000000000" pitchFamily="2" charset="2"/>
              <a:buChar char="Ø"/>
            </a:pPr>
            <a:endParaRPr lang="en-GB" altLang="en-US" sz="2400" dirty="0" smtClean="0">
              <a:solidFill>
                <a:srgbClr val="0000FF"/>
              </a:solidFill>
            </a:endParaRPr>
          </a:p>
          <a:p>
            <a:pPr>
              <a:buFont typeface="Wingdings" panose="05000000000000000000" pitchFamily="2" charset="2"/>
              <a:buChar char="Ø"/>
            </a:pPr>
            <a:endParaRPr lang="en-GB" altLang="en-US" sz="2400" dirty="0" smtClean="0">
              <a:solidFill>
                <a:srgbClr val="0000FF"/>
              </a:solidFill>
            </a:endParaRPr>
          </a:p>
          <a:p>
            <a:pPr>
              <a:buFont typeface="Wingdings" panose="05000000000000000000" pitchFamily="2" charset="2"/>
              <a:buChar char="Ø"/>
            </a:pPr>
            <a:endParaRPr lang="en-US" dirty="0"/>
          </a:p>
        </p:txBody>
      </p:sp>
      <p:pic>
        <p:nvPicPr>
          <p:cNvPr id="4" name="Picture 2" descr="http://science.kennesaw.edu/~jdirnber/limno/LecStream/baseflo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306" y="829912"/>
            <a:ext cx="1866285" cy="130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Milestones</a:t>
            </a:r>
            <a:r>
              <a:rPr lang="en-US" dirty="0"/>
              <a:t> </a:t>
            </a:r>
            <a:r>
              <a:rPr lang="en-US" sz="2400" dirty="0"/>
              <a:t>(contd.)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sz="2400" b="1" dirty="0" smtClean="0">
              <a:solidFill>
                <a:srgbClr val="0070C0"/>
              </a:solidFill>
            </a:endParaRPr>
          </a:p>
          <a:p>
            <a:pPr>
              <a:buFont typeface="Wingdings" panose="05000000000000000000" pitchFamily="2" charset="2"/>
              <a:buChar char="q"/>
            </a:pPr>
            <a:endParaRPr lang="en-US" sz="2400" b="1" dirty="0" smtClean="0">
              <a:solidFill>
                <a:srgbClr val="0070C0"/>
              </a:solidFill>
            </a:endParaRPr>
          </a:p>
          <a:p>
            <a:pPr>
              <a:buFont typeface="Wingdings" panose="05000000000000000000" pitchFamily="2" charset="2"/>
              <a:buChar char="q"/>
            </a:pPr>
            <a:r>
              <a:rPr lang="en-US" sz="2400" b="1" dirty="0" smtClean="0">
                <a:solidFill>
                  <a:srgbClr val="0070C0"/>
                </a:solidFill>
              </a:rPr>
              <a:t>WR2012</a:t>
            </a:r>
          </a:p>
          <a:p>
            <a:r>
              <a:rPr lang="en-US" altLang="en-US" sz="2400" dirty="0">
                <a:solidFill>
                  <a:srgbClr val="0070C0"/>
                </a:solidFill>
              </a:rPr>
              <a:t>Installation of Web Site </a:t>
            </a:r>
            <a:r>
              <a:rPr lang="en-US" altLang="en-US" sz="2400" i="1" dirty="0">
                <a:solidFill>
                  <a:srgbClr val="0070C0"/>
                </a:solidFill>
              </a:rPr>
              <a:t>http://waterresourceswr2012.co.za/ </a:t>
            </a:r>
            <a:r>
              <a:rPr lang="en-US" altLang="en-US" sz="2400" dirty="0">
                <a:solidFill>
                  <a:srgbClr val="0070C0"/>
                </a:solidFill>
              </a:rPr>
              <a:t>so users can easily access results as they become available</a:t>
            </a:r>
          </a:p>
          <a:p>
            <a:r>
              <a:rPr lang="en-US" altLang="en-US" sz="2400" dirty="0">
                <a:solidFill>
                  <a:srgbClr val="0070C0"/>
                </a:solidFill>
              </a:rPr>
              <a:t>Daily time step option in WRSM2000/Pitman in runoff modules to simulate daily </a:t>
            </a:r>
            <a:r>
              <a:rPr lang="en-US" altLang="en-US" sz="2400" dirty="0" smtClean="0">
                <a:solidFill>
                  <a:srgbClr val="0070C0"/>
                </a:solidFill>
              </a:rPr>
              <a:t>streamflow (natural and with </a:t>
            </a:r>
            <a:r>
              <a:rPr lang="en-US" altLang="en-US" sz="2400" dirty="0">
                <a:solidFill>
                  <a:srgbClr val="0070C0"/>
                </a:solidFill>
              </a:rPr>
              <a:t>land use </a:t>
            </a:r>
            <a:r>
              <a:rPr lang="en-US" altLang="en-US" sz="2400" dirty="0" smtClean="0">
                <a:solidFill>
                  <a:srgbClr val="0070C0"/>
                </a:solidFill>
              </a:rPr>
              <a:t>included)</a:t>
            </a:r>
            <a:endParaRPr lang="en-US" altLang="en-US" sz="2400" dirty="0">
              <a:solidFill>
                <a:srgbClr val="0070C0"/>
              </a:solidFill>
            </a:endParaRPr>
          </a:p>
          <a:p>
            <a:r>
              <a:rPr lang="en-US" altLang="en-US" sz="2400" dirty="0">
                <a:solidFill>
                  <a:srgbClr val="0070C0"/>
                </a:solidFill>
              </a:rPr>
              <a:t>Simulation of present-day streamflow (as compared to natural) at </a:t>
            </a:r>
            <a:r>
              <a:rPr lang="en-US" altLang="en-US" sz="2400" dirty="0" smtClean="0">
                <a:solidFill>
                  <a:srgbClr val="0070C0"/>
                </a:solidFill>
              </a:rPr>
              <a:t>84 </a:t>
            </a:r>
            <a:r>
              <a:rPr lang="en-US" altLang="en-US" sz="2400" dirty="0">
                <a:solidFill>
                  <a:srgbClr val="0070C0"/>
                </a:solidFill>
              </a:rPr>
              <a:t>key points throughout the study area</a:t>
            </a:r>
          </a:p>
          <a:p>
            <a:pPr>
              <a:buFont typeface="Wingdings" panose="05000000000000000000" pitchFamily="2" charset="2"/>
              <a:buChar char="Ø"/>
            </a:pPr>
            <a:endParaRPr lang="en-US"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233" y="741164"/>
            <a:ext cx="3917167" cy="167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59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of streamflow gauges used per study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6584" y="1268413"/>
            <a:ext cx="63467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758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MAR derived from various studies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6584" y="1268413"/>
            <a:ext cx="63467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6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tx1"/>
                </a:solidFill>
              </a:rPr>
              <a:t>Are these Appraisals worthwhile ?</a:t>
            </a:r>
            <a:endParaRPr lang="en-ZA" dirty="0">
              <a:solidFill>
                <a:schemeClr val="tx1"/>
              </a:solidFill>
            </a:endParaRPr>
          </a:p>
        </p:txBody>
      </p:sp>
      <p:sp>
        <p:nvSpPr>
          <p:cNvPr id="4" name="Content Placeholder 3"/>
          <p:cNvSpPr>
            <a:spLocks noGrp="1"/>
          </p:cNvSpPr>
          <p:nvPr>
            <p:ph idx="1"/>
          </p:nvPr>
        </p:nvSpPr>
        <p:spPr/>
        <p:txBody>
          <a:bodyPr/>
          <a:lstStyle/>
          <a:p>
            <a:pPr marL="0" indent="0">
              <a:buNone/>
            </a:pPr>
            <a:r>
              <a:rPr lang="en-ZA" sz="2400" dirty="0" smtClean="0">
                <a:solidFill>
                  <a:srgbClr val="0070C0"/>
                </a:solidFill>
              </a:rPr>
              <a:t>An economic study of the WR90 project </a:t>
            </a:r>
            <a:r>
              <a:rPr lang="en-ZA" sz="2400" dirty="0">
                <a:solidFill>
                  <a:srgbClr val="0070C0"/>
                </a:solidFill>
              </a:rPr>
              <a:t>s</a:t>
            </a:r>
            <a:r>
              <a:rPr lang="en-ZA" sz="2400" dirty="0" smtClean="0">
                <a:solidFill>
                  <a:srgbClr val="0070C0"/>
                </a:solidFill>
              </a:rPr>
              <a:t>ome 10 years ago produced the following main findings :</a:t>
            </a:r>
          </a:p>
          <a:p>
            <a:pPr marL="0" indent="0">
              <a:buNone/>
            </a:pPr>
            <a:endParaRPr lang="en-ZA" sz="2400" dirty="0" smtClean="0">
              <a:solidFill>
                <a:srgbClr val="0070C0"/>
              </a:solidFill>
            </a:endParaRPr>
          </a:p>
          <a:p>
            <a:r>
              <a:rPr lang="en-ZA" sz="2400" dirty="0" smtClean="0">
                <a:solidFill>
                  <a:srgbClr val="0070C0"/>
                </a:solidFill>
              </a:rPr>
              <a:t>Having WR90 information meant that time for water resources studies was cut by a factor of 5 on average and</a:t>
            </a:r>
          </a:p>
          <a:p>
            <a:r>
              <a:rPr lang="en-ZA" sz="2400" dirty="0" smtClean="0">
                <a:solidFill>
                  <a:srgbClr val="0070C0"/>
                </a:solidFill>
              </a:rPr>
              <a:t>The net present value of the study was ZAR27,8 million (₹12 crore) compared to a study cost of ZAR5,7 </a:t>
            </a:r>
            <a:r>
              <a:rPr lang="en-ZA" sz="2400" dirty="0">
                <a:solidFill>
                  <a:srgbClr val="0070C0"/>
                </a:solidFill>
              </a:rPr>
              <a:t>million (</a:t>
            </a:r>
            <a:r>
              <a:rPr lang="en-ZA" sz="2400" dirty="0" smtClean="0">
                <a:solidFill>
                  <a:srgbClr val="0070C0"/>
                </a:solidFill>
              </a:rPr>
              <a:t>₹2,5 </a:t>
            </a:r>
            <a:r>
              <a:rPr lang="en-ZA" sz="2400" dirty="0">
                <a:solidFill>
                  <a:srgbClr val="0070C0"/>
                </a:solidFill>
              </a:rPr>
              <a:t>crore) </a:t>
            </a:r>
          </a:p>
        </p:txBody>
      </p:sp>
    </p:spTree>
    <p:extLst>
      <p:ext uri="{BB962C8B-B14F-4D97-AF65-F5344CB8AC3E}">
        <p14:creationId xmlns:p14="http://schemas.microsoft.com/office/powerpoint/2010/main" val="82276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tx1"/>
                </a:solidFill>
              </a:rPr>
              <a:t>African countries in which WRSM2000/Pitman model used</a:t>
            </a:r>
            <a:endParaRPr lang="en-ZA" dirty="0">
              <a:solidFill>
                <a:schemeClr val="tx1"/>
              </a:solidFill>
            </a:endParaRPr>
          </a:p>
        </p:txBody>
      </p:sp>
      <p:pic>
        <p:nvPicPr>
          <p:cNvPr id="1026" name="Picture 2" descr="W:\Water Management\004 Marketing Material\WR2012\Pitman model\WR2012 Map Landsca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7" y="1484784"/>
            <a:ext cx="6247071" cy="441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4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4313" y="274638"/>
            <a:ext cx="8715375" cy="1143000"/>
          </a:xfrm>
        </p:spPr>
        <p:txBody>
          <a:bodyPr/>
          <a:lstStyle/>
          <a:p>
            <a:pPr eaLnBrk="1" hangingPunct="1"/>
            <a:r>
              <a:rPr lang="en-US" altLang="en-US" sz="3600" dirty="0" smtClean="0">
                <a:solidFill>
                  <a:schemeClr val="tx1"/>
                </a:solidFill>
              </a:rPr>
              <a:t>Some concerns for future appraisals</a:t>
            </a:r>
          </a:p>
        </p:txBody>
      </p:sp>
      <p:sp>
        <p:nvSpPr>
          <p:cNvPr id="3" name="Content Placeholder 2"/>
          <p:cNvSpPr>
            <a:spLocks noGrp="1"/>
          </p:cNvSpPr>
          <p:nvPr>
            <p:ph idx="1"/>
          </p:nvPr>
        </p:nvSpPr>
        <p:spPr>
          <a:xfrm>
            <a:off x="428596" y="928670"/>
            <a:ext cx="8229600" cy="5357812"/>
          </a:xfrm>
        </p:spPr>
        <p:txBody>
          <a:bodyPr/>
          <a:lstStyle/>
          <a:p>
            <a:pPr marL="0" indent="0" eaLnBrk="1" hangingPunct="1">
              <a:buFontTx/>
              <a:buNone/>
              <a:defRPr/>
            </a:pPr>
            <a:endParaRPr lang="en-US" sz="2400" dirty="0" smtClean="0">
              <a:solidFill>
                <a:srgbClr val="0070C0"/>
              </a:solidFill>
            </a:endParaRPr>
          </a:p>
          <a:p>
            <a:pPr marL="0" indent="0" eaLnBrk="1" hangingPunct="1">
              <a:buFontTx/>
              <a:buNone/>
              <a:defRPr/>
            </a:pPr>
            <a:r>
              <a:rPr lang="en-US" sz="2400" dirty="0" smtClean="0">
                <a:solidFill>
                  <a:srgbClr val="0070C0"/>
                </a:solidFill>
              </a:rPr>
              <a:t>While computing power is growing exponentially (doubles every 2 years) and methodologies and analytical computing tools are improving,  there are serious concerns about the </a:t>
            </a:r>
            <a:r>
              <a:rPr lang="en-US" sz="2400" b="1" dirty="0" smtClean="0">
                <a:solidFill>
                  <a:srgbClr val="0070C0"/>
                </a:solidFill>
              </a:rPr>
              <a:t>decline in monitoring </a:t>
            </a:r>
            <a:r>
              <a:rPr lang="en-US" sz="2400" dirty="0" smtClean="0">
                <a:solidFill>
                  <a:srgbClr val="0070C0"/>
                </a:solidFill>
              </a:rPr>
              <a:t>of the following important variables:</a:t>
            </a:r>
          </a:p>
          <a:p>
            <a:pPr eaLnBrk="1" hangingPunct="1">
              <a:spcBef>
                <a:spcPts val="1200"/>
              </a:spcBef>
              <a:defRPr/>
            </a:pPr>
            <a:r>
              <a:rPr lang="en-US" sz="2400" dirty="0" smtClean="0">
                <a:solidFill>
                  <a:srgbClr val="0070C0"/>
                </a:solidFill>
              </a:rPr>
              <a:t>Rainfall</a:t>
            </a:r>
          </a:p>
          <a:p>
            <a:pPr eaLnBrk="1" hangingPunct="1">
              <a:spcBef>
                <a:spcPts val="1200"/>
              </a:spcBef>
              <a:defRPr/>
            </a:pPr>
            <a:r>
              <a:rPr lang="en-US" sz="2400" dirty="0" smtClean="0">
                <a:solidFill>
                  <a:srgbClr val="0070C0"/>
                </a:solidFill>
              </a:rPr>
              <a:t>Streamflow</a:t>
            </a:r>
          </a:p>
          <a:p>
            <a:pPr eaLnBrk="1" hangingPunct="1">
              <a:spcBef>
                <a:spcPts val="1200"/>
              </a:spcBef>
              <a:defRPr/>
            </a:pPr>
            <a:r>
              <a:rPr lang="en-US" sz="2400" dirty="0" smtClean="0">
                <a:solidFill>
                  <a:srgbClr val="0070C0"/>
                </a:solidFill>
              </a:rPr>
              <a:t>Reservoir water balances</a:t>
            </a:r>
          </a:p>
          <a:p>
            <a:pPr eaLnBrk="1" hangingPunct="1">
              <a:spcBef>
                <a:spcPts val="1200"/>
              </a:spcBef>
              <a:defRPr/>
            </a:pPr>
            <a:r>
              <a:rPr lang="en-US" sz="2400" dirty="0" smtClean="0">
                <a:solidFill>
                  <a:srgbClr val="0070C0"/>
                </a:solidFill>
              </a:rPr>
              <a:t>Abstractions and Effluent discharges</a:t>
            </a:r>
          </a:p>
          <a:p>
            <a:pPr eaLnBrk="1" hangingPunct="1">
              <a:spcBef>
                <a:spcPts val="1200"/>
              </a:spcBef>
              <a:defRPr/>
            </a:pPr>
            <a:r>
              <a:rPr lang="en-US" sz="2400" dirty="0" smtClean="0">
                <a:solidFill>
                  <a:srgbClr val="0070C0"/>
                </a:solidFill>
              </a:rPr>
              <a:t>Water quality and</a:t>
            </a:r>
          </a:p>
          <a:p>
            <a:pPr eaLnBrk="1" hangingPunct="1">
              <a:spcBef>
                <a:spcPts val="1200"/>
              </a:spcBef>
              <a:defRPr/>
            </a:pPr>
            <a:r>
              <a:rPr lang="en-US" sz="2400" dirty="0" smtClean="0">
                <a:solidFill>
                  <a:srgbClr val="0070C0"/>
                </a:solidFill>
              </a:rPr>
              <a:t>Water transfers</a:t>
            </a:r>
          </a:p>
        </p:txBody>
      </p:sp>
    </p:spTree>
    <p:extLst>
      <p:ext uri="{BB962C8B-B14F-4D97-AF65-F5344CB8AC3E}">
        <p14:creationId xmlns:p14="http://schemas.microsoft.com/office/powerpoint/2010/main" val="171707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dirty="0" smtClean="0">
                <a:solidFill>
                  <a:schemeClr val="tx1"/>
                </a:solidFill>
              </a:rPr>
              <a:t>Some exciting new possibilities for future appraisals</a:t>
            </a:r>
            <a:endParaRPr lang="en-GB" altLang="en-US" sz="3200" dirty="0" smtClean="0">
              <a:solidFill>
                <a:schemeClr val="tx1"/>
              </a:solidFill>
            </a:endParaRPr>
          </a:p>
        </p:txBody>
      </p:sp>
      <p:sp>
        <p:nvSpPr>
          <p:cNvPr id="4" name="Content Placeholder 2"/>
          <p:cNvSpPr txBox="1">
            <a:spLocks/>
          </p:cNvSpPr>
          <p:nvPr/>
        </p:nvSpPr>
        <p:spPr bwMode="auto">
          <a:xfrm>
            <a:off x="428625" y="1643063"/>
            <a:ext cx="8229600" cy="4857750"/>
          </a:xfrm>
          <a:prstGeom prst="rect">
            <a:avLst/>
          </a:prstGeom>
          <a:noFill/>
          <a:ln w="9525">
            <a:noFill/>
            <a:miter lim="800000"/>
            <a:headEnd/>
            <a:tailEnd/>
          </a:ln>
          <a:effectLst/>
        </p:spPr>
        <p:txBody>
          <a:bodyPr/>
          <a:lstStyle/>
          <a:p>
            <a:pPr lvl="1" indent="-457200">
              <a:spcBef>
                <a:spcPct val="20000"/>
              </a:spcBef>
              <a:buFont typeface="Wingdings" panose="05000000000000000000" pitchFamily="2" charset="2"/>
              <a:buChar char="§"/>
              <a:defRPr/>
            </a:pPr>
            <a:r>
              <a:rPr lang="en-US" sz="2800" b="1" dirty="0" smtClean="0">
                <a:solidFill>
                  <a:srgbClr val="0070C0"/>
                </a:solidFill>
                <a:latin typeface="Arial" charset="0"/>
                <a:cs typeface="Arial" charset="0"/>
              </a:rPr>
              <a:t>New </a:t>
            </a:r>
            <a:r>
              <a:rPr lang="en-US" sz="2800" b="1" dirty="0">
                <a:solidFill>
                  <a:srgbClr val="0070C0"/>
                </a:solidFill>
                <a:latin typeface="Arial" charset="0"/>
                <a:cs typeface="Arial" charset="0"/>
              </a:rPr>
              <a:t>data </a:t>
            </a:r>
            <a:r>
              <a:rPr lang="en-US" sz="2800" b="1" dirty="0" smtClean="0">
                <a:solidFill>
                  <a:srgbClr val="0070C0"/>
                </a:solidFill>
                <a:latin typeface="Arial" charset="0"/>
                <a:cs typeface="Arial" charset="0"/>
              </a:rPr>
              <a:t>tools </a:t>
            </a:r>
            <a:r>
              <a:rPr lang="en-US" sz="2800" dirty="0">
                <a:solidFill>
                  <a:srgbClr val="0070C0"/>
                </a:solidFill>
                <a:latin typeface="Arial" charset="0"/>
                <a:cs typeface="Arial" charset="0"/>
              </a:rPr>
              <a:t>such as rainfall </a:t>
            </a:r>
            <a:r>
              <a:rPr lang="en-US" sz="2800" dirty="0" smtClean="0">
                <a:solidFill>
                  <a:srgbClr val="0070C0"/>
                </a:solidFill>
                <a:latin typeface="Arial" charset="0"/>
                <a:cs typeface="Arial" charset="0"/>
              </a:rPr>
              <a:t>and </a:t>
            </a:r>
            <a:r>
              <a:rPr lang="en-US" sz="2800" dirty="0" err="1" smtClean="0">
                <a:solidFill>
                  <a:srgbClr val="0070C0"/>
                </a:solidFill>
                <a:latin typeface="Arial" charset="0"/>
                <a:cs typeface="Arial" charset="0"/>
              </a:rPr>
              <a:t>streamflow</a:t>
            </a:r>
            <a:r>
              <a:rPr lang="en-US" sz="2800" dirty="0" smtClean="0">
                <a:solidFill>
                  <a:srgbClr val="0070C0"/>
                </a:solidFill>
                <a:latin typeface="Arial" charset="0"/>
                <a:cs typeface="Arial" charset="0"/>
              </a:rPr>
              <a:t> data </a:t>
            </a:r>
            <a:r>
              <a:rPr lang="en-US" sz="2800" dirty="0">
                <a:solidFill>
                  <a:srgbClr val="0070C0"/>
                </a:solidFill>
                <a:latin typeface="Arial" charset="0"/>
                <a:cs typeface="Arial" charset="0"/>
              </a:rPr>
              <a:t>apps for </a:t>
            </a:r>
            <a:r>
              <a:rPr lang="en-US" sz="2800" dirty="0" smtClean="0">
                <a:solidFill>
                  <a:srgbClr val="0070C0"/>
                </a:solidFill>
                <a:latin typeface="Arial" charset="0"/>
                <a:cs typeface="Arial" charset="0"/>
              </a:rPr>
              <a:t>smart phones</a:t>
            </a:r>
          </a:p>
          <a:p>
            <a:pPr lvl="1" indent="-457200">
              <a:spcBef>
                <a:spcPct val="20000"/>
              </a:spcBef>
              <a:buFont typeface="Wingdings" panose="05000000000000000000" pitchFamily="2" charset="2"/>
              <a:buChar char="§"/>
              <a:defRPr/>
            </a:pPr>
            <a:r>
              <a:rPr lang="en-US" sz="2800" dirty="0" smtClean="0">
                <a:solidFill>
                  <a:srgbClr val="0070C0"/>
                </a:solidFill>
                <a:latin typeface="Arial" charset="0"/>
                <a:cs typeface="Arial" charset="0"/>
              </a:rPr>
              <a:t>Appraisals </a:t>
            </a:r>
            <a:r>
              <a:rPr lang="en-US" sz="2800" dirty="0">
                <a:solidFill>
                  <a:srgbClr val="0070C0"/>
                </a:solidFill>
                <a:latin typeface="Arial" charset="0"/>
                <a:cs typeface="Arial" charset="0"/>
              </a:rPr>
              <a:t>for </a:t>
            </a:r>
            <a:r>
              <a:rPr lang="en-US" sz="2800" b="1" dirty="0">
                <a:solidFill>
                  <a:srgbClr val="0070C0"/>
                </a:solidFill>
                <a:latin typeface="Arial" charset="0"/>
                <a:cs typeface="Arial" charset="0"/>
              </a:rPr>
              <a:t>other Southern African </a:t>
            </a:r>
            <a:r>
              <a:rPr lang="en-US" sz="2800" dirty="0">
                <a:solidFill>
                  <a:srgbClr val="0070C0"/>
                </a:solidFill>
                <a:latin typeface="Arial" charset="0"/>
                <a:cs typeface="Arial" charset="0"/>
              </a:rPr>
              <a:t>countries/catchments </a:t>
            </a:r>
          </a:p>
          <a:p>
            <a:pPr lvl="1">
              <a:spcBef>
                <a:spcPct val="20000"/>
              </a:spcBef>
              <a:buFont typeface="Arial" pitchFamily="34" charset="0"/>
              <a:buChar char="•"/>
              <a:defRPr/>
            </a:pPr>
            <a:endParaRPr lang="en-US" sz="2800" kern="0" dirty="0">
              <a:solidFill>
                <a:srgbClr val="0000FF"/>
              </a:solidFill>
              <a:latin typeface="+mn-lt"/>
              <a:cs typeface="+mn-cs"/>
            </a:endParaRPr>
          </a:p>
          <a:p>
            <a:pPr lvl="1">
              <a:spcBef>
                <a:spcPct val="20000"/>
              </a:spcBef>
              <a:buFont typeface="Arial" pitchFamily="34" charset="0"/>
              <a:buChar char="•"/>
              <a:defRPr/>
            </a:pPr>
            <a:endParaRPr lang="en-US" sz="2800" kern="0" dirty="0">
              <a:solidFill>
                <a:srgbClr val="0000FF"/>
              </a:solidFill>
              <a:latin typeface="+mn-lt"/>
              <a:cs typeface="+mn-cs"/>
            </a:endParaRPr>
          </a:p>
          <a:p>
            <a:pPr>
              <a:spcBef>
                <a:spcPct val="20000"/>
              </a:spcBef>
              <a:defRPr/>
            </a:pPr>
            <a:endParaRPr lang="en-US" sz="2800" kern="0" dirty="0">
              <a:solidFill>
                <a:srgbClr val="0000FF"/>
              </a:solidFill>
              <a:latin typeface="+mn-lt"/>
              <a:cs typeface="+mn-cs"/>
            </a:endParaRPr>
          </a:p>
        </p:txBody>
      </p:sp>
    </p:spTree>
    <p:extLst>
      <p:ext uri="{BB962C8B-B14F-4D97-AF65-F5344CB8AC3E}">
        <p14:creationId xmlns:p14="http://schemas.microsoft.com/office/powerpoint/2010/main" val="3139278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844824"/>
            <a:ext cx="8229600" cy="1143000"/>
          </a:xfrm>
        </p:spPr>
        <p:txBody>
          <a:bodyPr/>
          <a:lstStyle/>
          <a:p>
            <a:r>
              <a:rPr lang="en-ZA" altLang="en-US" sz="3200" i="1" dirty="0" smtClean="0">
                <a:solidFill>
                  <a:schemeClr val="tx1"/>
                </a:solidFill>
              </a:rPr>
              <a:t>                           Thank </a:t>
            </a:r>
            <a:r>
              <a:rPr lang="en-ZA" altLang="en-US" sz="3200" i="1" dirty="0" smtClean="0">
                <a:solidFill>
                  <a:schemeClr val="tx1"/>
                </a:solidFill>
              </a:rPr>
              <a:t>you!</a:t>
            </a:r>
            <a:br>
              <a:rPr lang="en-ZA" altLang="en-US" sz="3200" i="1" dirty="0" smtClean="0">
                <a:solidFill>
                  <a:schemeClr val="tx1"/>
                </a:solidFill>
              </a:rPr>
            </a:br>
            <a:r>
              <a:rPr lang="en-ZA" altLang="en-US" i="1" dirty="0">
                <a:solidFill>
                  <a:schemeClr val="tx1"/>
                </a:solidFill>
              </a:rPr>
              <a:t/>
            </a:r>
            <a:br>
              <a:rPr lang="en-ZA" altLang="en-US" i="1" dirty="0">
                <a:solidFill>
                  <a:schemeClr val="tx1"/>
                </a:solidFill>
              </a:rPr>
            </a:br>
            <a:r>
              <a:rPr lang="en-ZA" altLang="en-US" i="1" dirty="0" smtClean="0">
                <a:solidFill>
                  <a:schemeClr val="tx1"/>
                </a:solidFill>
              </a:rPr>
              <a:t/>
            </a:r>
            <a:br>
              <a:rPr lang="en-ZA" altLang="en-US" i="1" dirty="0" smtClean="0">
                <a:solidFill>
                  <a:schemeClr val="tx1"/>
                </a:solidFill>
              </a:rPr>
            </a:br>
            <a:r>
              <a:rPr lang="en-US" sz="1800" dirty="0"/>
              <a:t>Credits: </a:t>
            </a:r>
            <a:r>
              <a:rPr lang="en-US" sz="1800" dirty="0" smtClean="0"/>
              <a:t/>
            </a:r>
            <a:br>
              <a:rPr lang="en-US" sz="1800" dirty="0" smtClean="0"/>
            </a:br>
            <a:r>
              <a:rPr lang="en-US" sz="1800" dirty="0" smtClean="0"/>
              <a:t>South </a:t>
            </a:r>
            <a:r>
              <a:rPr lang="en-US" sz="1800" dirty="0"/>
              <a:t>Africa National Department of Water &amp; Sanitation,  SA Water Research Commission, </a:t>
            </a:r>
            <a:r>
              <a:rPr lang="en-US" sz="1800" dirty="0" smtClean="0"/>
              <a:t>Water Management Professionals Allan </a:t>
            </a:r>
            <a:r>
              <a:rPr lang="en-US" sz="1800" dirty="0"/>
              <a:t>Bailey, Marieke de Groen </a:t>
            </a:r>
            <a:r>
              <a:rPr lang="en-US" altLang="en-US" sz="1800" dirty="0"/>
              <a:t> </a:t>
            </a:r>
            <a:r>
              <a:rPr lang="en-US" altLang="en-US" dirty="0"/>
              <a:t/>
            </a:r>
            <a:br>
              <a:rPr lang="en-US" altLang="en-US" dirty="0"/>
            </a:br>
            <a:endParaRPr lang="en-GB" altLang="en-US" sz="3200" i="1" dirty="0" smtClean="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76" y="4415631"/>
            <a:ext cx="38227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174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626397" y="3501008"/>
            <a:ext cx="7847012" cy="2160463"/>
          </a:xfrm>
        </p:spPr>
        <p:txBody>
          <a:bodyPr/>
          <a:lstStyle/>
          <a:p>
            <a:pPr algn="ctr" eaLnBrk="1" hangingPunct="1"/>
            <a:r>
              <a:rPr lang="en-US" altLang="en-US" dirty="0" smtClean="0">
                <a:solidFill>
                  <a:schemeClr val="tx1"/>
                </a:solidFill>
              </a:rPr>
              <a:t>DEVELOPMENT OF A </a:t>
            </a:r>
            <a:r>
              <a:rPr lang="en-US" altLang="en-US" dirty="0" smtClean="0">
                <a:solidFill>
                  <a:schemeClr val="tx1"/>
                </a:solidFill>
              </a:rPr>
              <a:t>WATER </a:t>
            </a:r>
            <a:r>
              <a:rPr lang="en-US" altLang="en-US" dirty="0" smtClean="0">
                <a:solidFill>
                  <a:schemeClr val="tx1"/>
                </a:solidFill>
              </a:rPr>
              <a:t>INFORMATION MANAGEMENT SYSTEM FOR SOUTH </a:t>
            </a:r>
            <a:r>
              <a:rPr lang="en-US" altLang="en-US" dirty="0" smtClean="0">
                <a:solidFill>
                  <a:schemeClr val="tx1"/>
                </a:solidFill>
              </a:rPr>
              <a:t>AFRICA, LESOTHO AND SWAZILAND (1952 to 2015)</a:t>
            </a:r>
            <a:endParaRPr lang="en-GB" alt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60387"/>
            <a:ext cx="4084610" cy="2911371"/>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ubTitle" idx="1"/>
          </p:nvPr>
        </p:nvSpPr>
        <p:spPr>
          <a:xfrm>
            <a:off x="1371600" y="5661248"/>
            <a:ext cx="6400800" cy="432048"/>
          </a:xfrm>
        </p:spPr>
        <p:txBody>
          <a:bodyPr/>
          <a:lstStyle/>
          <a:p>
            <a:pPr eaLnBrk="1" hangingPunct="1"/>
            <a:endParaRPr lang="en-GB" alt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69" y="560386"/>
            <a:ext cx="6338584" cy="45179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078313"/>
            <a:ext cx="4410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27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tx1"/>
                </a:solidFill>
              </a:rPr>
              <a:t>Why do water resources surveys?</a:t>
            </a:r>
            <a:endParaRPr lang="en-US" sz="3600" dirty="0">
              <a:solidFill>
                <a:schemeClr val="tx1"/>
              </a:solidFill>
            </a:endParaRPr>
          </a:p>
        </p:txBody>
      </p:sp>
      <p:sp>
        <p:nvSpPr>
          <p:cNvPr id="5" name="Content Placeholder 4"/>
          <p:cNvSpPr>
            <a:spLocks noGrp="1"/>
          </p:cNvSpPr>
          <p:nvPr>
            <p:ph idx="1"/>
          </p:nvPr>
        </p:nvSpPr>
        <p:spPr>
          <a:xfrm>
            <a:off x="467544" y="1484784"/>
            <a:ext cx="8280400" cy="4392488"/>
          </a:xfrm>
        </p:spPr>
        <p:txBody>
          <a:bodyPr/>
          <a:lstStyle/>
          <a:p>
            <a:pPr>
              <a:spcBef>
                <a:spcPts val="1800"/>
              </a:spcBef>
            </a:pPr>
            <a:r>
              <a:rPr lang="en-US" sz="2400" dirty="0" smtClean="0">
                <a:solidFill>
                  <a:srgbClr val="0070C0"/>
                </a:solidFill>
              </a:rPr>
              <a:t>To provide a basis for preliminary planning of water resources development - </a:t>
            </a:r>
            <a:r>
              <a:rPr lang="en-ZA" sz="2400" dirty="0" smtClean="0">
                <a:solidFill>
                  <a:srgbClr val="0070C0"/>
                </a:solidFill>
              </a:rPr>
              <a:t>Information can </a:t>
            </a:r>
            <a:r>
              <a:rPr lang="en-ZA" sz="2400" dirty="0">
                <a:solidFill>
                  <a:srgbClr val="0070C0"/>
                </a:solidFill>
              </a:rPr>
              <a:t>help considerably in selection of most viable schemes</a:t>
            </a:r>
            <a:endParaRPr lang="en-US" sz="2400" dirty="0" smtClean="0">
              <a:solidFill>
                <a:srgbClr val="0000FF"/>
              </a:solidFill>
            </a:endParaRPr>
          </a:p>
          <a:p>
            <a:pPr>
              <a:spcBef>
                <a:spcPts val="1800"/>
              </a:spcBef>
            </a:pPr>
            <a:r>
              <a:rPr lang="en-US" sz="2400" dirty="0" smtClean="0">
                <a:solidFill>
                  <a:srgbClr val="0070C0"/>
                </a:solidFill>
              </a:rPr>
              <a:t>To make available, in a single set of documents or website, valuable data and information for water resources planning and development</a:t>
            </a:r>
          </a:p>
          <a:p>
            <a:pPr>
              <a:spcBef>
                <a:spcPts val="1800"/>
              </a:spcBef>
            </a:pPr>
            <a:r>
              <a:rPr lang="en-US" sz="2400" dirty="0" smtClean="0">
                <a:solidFill>
                  <a:srgbClr val="0070C0"/>
                </a:solidFill>
              </a:rPr>
              <a:t>To provide information for research in other water-related disciplines e.g. water quality, ecology, agriculture and flood hydrology</a:t>
            </a:r>
            <a:endParaRPr lang="en-US" sz="2400" dirty="0">
              <a:solidFill>
                <a:srgbClr val="0070C0"/>
              </a:solidFill>
            </a:endParaRPr>
          </a:p>
        </p:txBody>
      </p:sp>
    </p:spTree>
    <p:extLst>
      <p:ext uri="{BB962C8B-B14F-4D97-AF65-F5344CB8AC3E}">
        <p14:creationId xmlns:p14="http://schemas.microsoft.com/office/powerpoint/2010/main" val="388374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600" dirty="0" smtClean="0">
                <a:solidFill>
                  <a:schemeClr val="tx1"/>
                </a:solidFill>
              </a:rPr>
              <a:t>Previous water resources appraisals</a:t>
            </a:r>
            <a:endParaRPr lang="en-GB" altLang="en-US" sz="3600" dirty="0" smtClean="0">
              <a:solidFill>
                <a:schemeClr val="tx1"/>
              </a:solidFill>
            </a:endParaRPr>
          </a:p>
        </p:txBody>
      </p:sp>
      <p:sp>
        <p:nvSpPr>
          <p:cNvPr id="10243" name="Rectangle 3"/>
          <p:cNvSpPr>
            <a:spLocks noGrp="1" noChangeArrowheads="1"/>
          </p:cNvSpPr>
          <p:nvPr>
            <p:ph idx="1"/>
          </p:nvPr>
        </p:nvSpPr>
        <p:spPr/>
        <p:txBody>
          <a:bodyPr/>
          <a:lstStyle/>
          <a:p>
            <a:pPr eaLnBrk="1" hangingPunct="1">
              <a:lnSpc>
                <a:spcPct val="90000"/>
              </a:lnSpc>
              <a:spcBef>
                <a:spcPts val="2400"/>
              </a:spcBef>
            </a:pPr>
            <a:r>
              <a:rPr lang="en-US" altLang="en-US" sz="2400" dirty="0" smtClean="0">
                <a:solidFill>
                  <a:srgbClr val="0070C0"/>
                </a:solidFill>
              </a:rPr>
              <a:t>1952 study by DC Midgley (first comprehensive water resources survey)</a:t>
            </a:r>
          </a:p>
          <a:p>
            <a:pPr eaLnBrk="1" hangingPunct="1">
              <a:lnSpc>
                <a:spcPct val="90000"/>
              </a:lnSpc>
              <a:spcBef>
                <a:spcPts val="2400"/>
              </a:spcBef>
            </a:pPr>
            <a:r>
              <a:rPr lang="en-US" altLang="en-US" sz="2400" dirty="0" smtClean="0">
                <a:solidFill>
                  <a:srgbClr val="0070C0"/>
                </a:solidFill>
              </a:rPr>
              <a:t>1969 survey by HRU at Wits University</a:t>
            </a:r>
          </a:p>
          <a:p>
            <a:pPr eaLnBrk="1" hangingPunct="1">
              <a:lnSpc>
                <a:spcPct val="90000"/>
              </a:lnSpc>
              <a:spcBef>
                <a:spcPts val="2400"/>
              </a:spcBef>
            </a:pPr>
            <a:r>
              <a:rPr lang="en-US" altLang="en-US" sz="2400" dirty="0" smtClean="0">
                <a:solidFill>
                  <a:srgbClr val="0070C0"/>
                </a:solidFill>
              </a:rPr>
              <a:t>1981 survey by HRU at Wits University</a:t>
            </a:r>
          </a:p>
          <a:p>
            <a:pPr eaLnBrk="1" hangingPunct="1">
              <a:lnSpc>
                <a:spcPct val="90000"/>
              </a:lnSpc>
              <a:spcBef>
                <a:spcPts val="2400"/>
              </a:spcBef>
            </a:pPr>
            <a:r>
              <a:rPr lang="en-US" altLang="en-US" sz="2400" dirty="0" smtClean="0">
                <a:solidFill>
                  <a:srgbClr val="0070C0"/>
                </a:solidFill>
              </a:rPr>
              <a:t>WR90 survey by SSI, SRK and WLPU (funded by WRC)</a:t>
            </a:r>
          </a:p>
          <a:p>
            <a:pPr eaLnBrk="1" hangingPunct="1">
              <a:lnSpc>
                <a:spcPct val="90000"/>
              </a:lnSpc>
              <a:spcBef>
                <a:spcPts val="2400"/>
              </a:spcBef>
            </a:pPr>
            <a:r>
              <a:rPr lang="en-US" altLang="en-US" sz="2400" dirty="0" smtClean="0">
                <a:solidFill>
                  <a:srgbClr val="0070C0"/>
                </a:solidFill>
              </a:rPr>
              <a:t>WR2005 survey by SSI, SRK and Knight </a:t>
            </a:r>
            <a:r>
              <a:rPr lang="en-US" altLang="en-US" sz="2400" dirty="0" err="1" smtClean="0">
                <a:solidFill>
                  <a:srgbClr val="0070C0"/>
                </a:solidFill>
              </a:rPr>
              <a:t>Piesold</a:t>
            </a:r>
            <a:r>
              <a:rPr lang="en-US" altLang="en-US" sz="2400" dirty="0" smtClean="0">
                <a:solidFill>
                  <a:srgbClr val="0070C0"/>
                </a:solidFill>
              </a:rPr>
              <a:t>, assisted by </a:t>
            </a:r>
            <a:r>
              <a:rPr lang="en-US" altLang="en-US" sz="2400" dirty="0" err="1" smtClean="0">
                <a:solidFill>
                  <a:srgbClr val="0070C0"/>
                </a:solidFill>
              </a:rPr>
              <a:t>Arcus</a:t>
            </a:r>
            <a:r>
              <a:rPr lang="en-US" altLang="en-US" sz="2400" dirty="0" smtClean="0">
                <a:solidFill>
                  <a:srgbClr val="0070C0"/>
                </a:solidFill>
              </a:rPr>
              <a:t> Gibb, Ninham Shand, PD Naidoo and </a:t>
            </a:r>
            <a:r>
              <a:rPr lang="en-US" altLang="en-US" sz="2400" dirty="0" err="1" smtClean="0">
                <a:solidFill>
                  <a:srgbClr val="0070C0"/>
                </a:solidFill>
              </a:rPr>
              <a:t>Umfula</a:t>
            </a:r>
            <a:r>
              <a:rPr lang="en-US" altLang="en-US" sz="2400" dirty="0" smtClean="0">
                <a:solidFill>
                  <a:srgbClr val="0070C0"/>
                </a:solidFill>
              </a:rPr>
              <a:t> </a:t>
            </a:r>
            <a:r>
              <a:rPr lang="en-US" altLang="en-US" sz="2400" dirty="0" err="1" smtClean="0">
                <a:solidFill>
                  <a:srgbClr val="0070C0"/>
                </a:solidFill>
              </a:rPr>
              <a:t>Wempilo</a:t>
            </a:r>
            <a:r>
              <a:rPr lang="en-US" altLang="en-US" sz="2400" dirty="0" smtClean="0">
                <a:solidFill>
                  <a:srgbClr val="0070C0"/>
                </a:solidFill>
              </a:rPr>
              <a:t> (funded by WRC)</a:t>
            </a:r>
          </a:p>
          <a:p>
            <a:pPr eaLnBrk="1" hangingPunct="1">
              <a:lnSpc>
                <a:spcPct val="90000"/>
              </a:lnSpc>
              <a:buFont typeface="Wingdings" pitchFamily="2" charset="2"/>
              <a:buChar char="q"/>
            </a:pPr>
            <a:endParaRPr lang="en-US" altLang="en-US" sz="2800" dirty="0" smtClean="0"/>
          </a:p>
          <a:p>
            <a:pPr eaLnBrk="1" hangingPunct="1">
              <a:lnSpc>
                <a:spcPct val="90000"/>
              </a:lnSpc>
              <a:buFont typeface="Wingdings" pitchFamily="2" charset="2"/>
              <a:buNone/>
            </a:pPr>
            <a:r>
              <a:rPr lang="en-US" altLang="en-US" sz="2800" dirty="0" smtClean="0"/>
              <a:t>	</a:t>
            </a:r>
          </a:p>
          <a:p>
            <a:pPr>
              <a:lnSpc>
                <a:spcPct val="90000"/>
              </a:lnSpc>
              <a:buNone/>
            </a:pPr>
            <a:r>
              <a:rPr lang="en-US" altLang="en-US" sz="2800" dirty="0" smtClean="0"/>
              <a:t>	</a:t>
            </a:r>
            <a:endParaRPr lang="en-GB" altLang="en-US" sz="2800" dirty="0" smtClean="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flipV="1">
            <a:off x="683568" y="4936766"/>
            <a:ext cx="2182554" cy="940506"/>
          </a:xfrm>
          <a:prstGeom prst="bentConnector3">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V="1">
            <a:off x="1774845" y="4000222"/>
            <a:ext cx="2182554" cy="940506"/>
          </a:xfrm>
          <a:prstGeom prst="bentConnector3">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2866122" y="3074235"/>
            <a:ext cx="2182554" cy="940506"/>
          </a:xfrm>
          <a:prstGeom prst="bentConnector3">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3957399" y="2137257"/>
            <a:ext cx="2182554" cy="940506"/>
          </a:xfrm>
          <a:prstGeom prst="bentConnector3">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5053742" y="1196751"/>
            <a:ext cx="2182554" cy="940506"/>
          </a:xfrm>
          <a:prstGeom prst="bentConnector3">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7584" y="5407019"/>
            <a:ext cx="697627" cy="369332"/>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1952</a:t>
            </a:r>
            <a:endParaRPr lang="en-ZA" b="1" dirty="0">
              <a:latin typeface="Arial" panose="020B0604020202020204" pitchFamily="34" charset="0"/>
              <a:cs typeface="Arial" panose="020B0604020202020204" pitchFamily="34" charset="0"/>
            </a:endParaRPr>
          </a:p>
        </p:txBody>
      </p:sp>
      <p:sp>
        <p:nvSpPr>
          <p:cNvPr id="17" name="TextBox 16"/>
          <p:cNvSpPr txBox="1"/>
          <p:nvPr/>
        </p:nvSpPr>
        <p:spPr>
          <a:xfrm>
            <a:off x="1979712" y="4567434"/>
            <a:ext cx="697627" cy="369332"/>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1969</a:t>
            </a:r>
            <a:endParaRPr lang="en-ZA" b="1" dirty="0">
              <a:latin typeface="Arial" panose="020B0604020202020204" pitchFamily="34" charset="0"/>
              <a:cs typeface="Arial" panose="020B0604020202020204" pitchFamily="34" charset="0"/>
            </a:endParaRPr>
          </a:p>
        </p:txBody>
      </p:sp>
      <p:sp>
        <p:nvSpPr>
          <p:cNvPr id="18" name="TextBox 17"/>
          <p:cNvSpPr txBox="1"/>
          <p:nvPr/>
        </p:nvSpPr>
        <p:spPr>
          <a:xfrm>
            <a:off x="3131839" y="3630890"/>
            <a:ext cx="697627" cy="369332"/>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1981</a:t>
            </a:r>
            <a:endParaRPr lang="en-ZA" b="1" dirty="0">
              <a:latin typeface="Arial" panose="020B0604020202020204" pitchFamily="34" charset="0"/>
              <a:cs typeface="Arial" panose="020B0604020202020204" pitchFamily="34" charset="0"/>
            </a:endParaRPr>
          </a:p>
        </p:txBody>
      </p:sp>
      <p:sp>
        <p:nvSpPr>
          <p:cNvPr id="19" name="TextBox 18"/>
          <p:cNvSpPr txBox="1"/>
          <p:nvPr/>
        </p:nvSpPr>
        <p:spPr>
          <a:xfrm>
            <a:off x="3986916" y="2676375"/>
            <a:ext cx="825867" cy="369332"/>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WR90</a:t>
            </a:r>
            <a:endParaRPr lang="en-ZA" b="1" dirty="0">
              <a:latin typeface="Arial" panose="020B0604020202020204" pitchFamily="34" charset="0"/>
              <a:cs typeface="Arial" panose="020B0604020202020204" pitchFamily="34" charset="0"/>
            </a:endParaRPr>
          </a:p>
        </p:txBody>
      </p:sp>
      <p:sp>
        <p:nvSpPr>
          <p:cNvPr id="20" name="TextBox 19"/>
          <p:cNvSpPr txBox="1"/>
          <p:nvPr/>
        </p:nvSpPr>
        <p:spPr>
          <a:xfrm>
            <a:off x="5022531" y="1767925"/>
            <a:ext cx="983953" cy="369332"/>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WR2005</a:t>
            </a:r>
            <a:endParaRPr lang="en-ZA" b="1" dirty="0">
              <a:latin typeface="Arial" panose="020B0604020202020204" pitchFamily="34" charset="0"/>
              <a:cs typeface="Arial" panose="020B0604020202020204" pitchFamily="34" charset="0"/>
            </a:endParaRPr>
          </a:p>
        </p:txBody>
      </p:sp>
      <p:sp>
        <p:nvSpPr>
          <p:cNvPr id="21" name="TextBox 20"/>
          <p:cNvSpPr txBox="1"/>
          <p:nvPr/>
        </p:nvSpPr>
        <p:spPr>
          <a:xfrm>
            <a:off x="6173712" y="819511"/>
            <a:ext cx="1082348" cy="305233"/>
          </a:xfrm>
          <a:prstGeom prst="rect">
            <a:avLst/>
          </a:prstGeom>
          <a:noFill/>
        </p:spPr>
        <p:txBody>
          <a:bodyPr wrap="none" rtlCol="0">
            <a:spAutoFit/>
          </a:bodyPr>
          <a:lstStyle/>
          <a:p>
            <a:r>
              <a:rPr lang="en-ZA" b="1" dirty="0" smtClean="0">
                <a:latin typeface="Arial" panose="020B0604020202020204" pitchFamily="34" charset="0"/>
                <a:cs typeface="Arial" panose="020B0604020202020204" pitchFamily="34" charset="0"/>
              </a:rPr>
              <a:t>WR2012</a:t>
            </a:r>
            <a:endParaRPr lang="en-ZA"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84"/>
          <a:stretch/>
        </p:blipFill>
        <p:spPr bwMode="auto">
          <a:xfrm>
            <a:off x="1863545" y="5034090"/>
            <a:ext cx="1034000" cy="84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913" y="3190576"/>
            <a:ext cx="1004330" cy="179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254485"/>
            <a:ext cx="2304256" cy="9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cience.kennesaw.edu/~jdirnber/limno/LecStream/baseflow.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9881" y="2265081"/>
            <a:ext cx="1048303" cy="7318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77" y="5949280"/>
            <a:ext cx="3307627" cy="78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data:image/jpeg;base64,/9j/4AAQSkZJRgABAQAAAQABAAD/2wCEAAkGBxQTEhUUExQWFRUWGBUYGBgYGBcaGhwcGBcXFxgcGBgYHCggGBolHBcXITEiJSkrLi4uFx8zODMsNygtLisBCgoKDg0OGxAQGywmHyQsLCwsLCwsLCwsLC0sLCwsLCwsLCwsLCwsLCwsLCwsLCwsLCwsLCwsLCwsLCwsLCwsLP/AABEIAMcA/QMBEQACEQEDEQH/xAAcAAACAgMBAQAAAAAAAAAAAAADBAIFAAEGBwj/xABJEAABAwIDBAcGAgYJAQkBAAABAgMRACEEEjEFQVFhBhMiMnGBkUJSobHB0RThFSNTYpLwFjNDY3KCotLxJAc0RHODo7LC4hf/xAAbAQACAwEBAQAAAAAAAAAAAAAAAQIDBAUGB//EADgRAAEEAAQDBQgBAwQDAQAAAAEAAgMRBBIhMUFRYQUTcYGRFCIyobHB0fBCI1LhM2Jy8QYVgpL/2gAMAwEAAhEDEQA/AOUwgrrriJxzFAJIFybeFKkIuydlPP5upaU5kgqyiYnTzsba1Fzg3dTY1zvhFqydwuIwaglxBbKhIBgg+hifjekHB2yHMLfiCaRthXuj1opRpHa2lOooRSP+MoSW04idKRTAtFSsmlaeVFbQSY1PAa0WgMVgME4mAW1idJSftUMw5q3IRwTGEwbi+4hRjlHzpFwG6Gtc7YJpGznderV6Us7ealkdyRGsA4RIQq3L760i9o4piNx2CMnZ7nuGlnbzT7p/JFVgHE+yfK/ypB7SmYnjgtt4pY3nzploKiHuCzF7X6tClq0SJ8eAHMm1UTubEwvdsFqwscmImbEzcn9PkNULZG0lOMtrV3lCT5k1ib/UhDzxC0Y5ogxT4m7NNfJMrfrhYyJKN5KIhea6dRY+Vq8/iYXFwkZuN1tY7SiiKWo2iqnzzyjJSkGtGqA85EAHTWt+FgytDfVZ5ZLOiinEkV6XCRLE+UrRxiuMV3I2ClldK5EG0Dvq3IjvitHaJ4UZEjOgOY9Z3x4VIMCgZnqTe0lDW/zoMY4Jid3FGG0edRyKffLP0jzoyI75RO1PGn3aXtC8C2VgHMQ4lpqFLWYSmYmxO/kCfKtjnBosrO0FxoL2joj0NawmH/6ltp10rzlWQKyWSAlJImBBM21NYJZS86bLoRQhjfe1K6/CtoSkBsJSncEgAcbAVQVoAHBJ43BNqUQtIX1gIGZKVBNrxIm9vQVIEjZRc0HdeebX6HhkKUl2EpiQqCRx7QIG+tbJsxorDLBlBIVIcOBotKquWa0N5onukT8KAmQncK0QANTSKYV3sJ5DbmZ1ouJgiImDxg2P51XICRoVbG5rTbgukZ6RISYRhylMzYAHxgCPjVBiPErQMQ0HRqsVdIG4kJcJ4ZSPibVDuire/bwtC/pCJ/qlRxJE+n50+66qPf6/CUdvbrZMEKSOJiPgTUSyuKmJbNUVZtrBAIMg3BqCtUqELKEKh2ygJWIGokxxnhurRFqFhxPuu0C5vbbijhlZhdakgb4zLAEc4rnTOkfhCZKtx06AnT5Ls9ltY3tFvd3TQSeF00k/NXDDQQkJSICRYCtZjaxlAaBch0r5n53mySgKJcsO7CT2knj8d3EXrgzsM593agdR+/ddFmXDC3b24aO/evIghSQIcASIjWTAjWUjjJia5smG/qU0fvRW94XQ5nm72re+R+ydLhO8+tIYVxWYyJFhJC1WF7kjd7oIjXzPyrRhsMQ+q/eCtxEjXQtNnTQA8eZBvbyA4DW0wa9DBFS5Tio1vaFSVE1YorWWhKlJGHUTERzMgetIuATDHE0nP0MqJKk+QJ+lQ74K/wBldW6H+iTvUfJCqO+6JeynifkiJ2agalw+CY+c0jKeikMM0bkogZZH9ms+M/eo53nirO5iHBeD7I2W6SFIHVlNwoqKSD+7F/MV0CRxXPtehbC6TY1gJQ4Wn0AR2lLDnKXCDm8x51mfC12o0WmPFObodVYNdKsWs2CAJiZlImSJMWNiBUO4A4qwYongq/EbXxRUe4mYMKCpvedRqIqQhbzUDiXXsg4hzGOtqQQ2oKEHKQDG8XMUwxjTaRke4UlMN0fxAv1I8ykj4GpmRvNV90/km/wjqLqw48QCfqaMwOxSLHDdS6xayAUuJ/wqUPgZFNQoK3wuzVx+rzk8T2vnYVBzwN1JkbnbBP4XYGIJGZaUg67yPKPrVTpWrSzDO8E7iNiFCFHrCTaLADzqHe67K0wUPiKrHcK4P3vCpgsO6rLZG7G1BLCzPYNtYBoysSD5D/0ui6PoytXNlGUgny+e6qXgXotMJcW25W1QVyyhC5/bSCF5pSJG654XHpVoeAw/vh4rHIxxkH08Poud22CG25Ju81Nv3tYjlwrDiSGQhxv4wT/gUPpa63ZQc6eQAjSJ9V4c7PPnSsBLh3EJVzB7vzvyiKZJxT9KytdzII0+uv8AtIIWQAYaPW8zm8gRv9NOoIKcbQAABoK0iFrWho2CxvkL3Fztyl8KJUVRxiT2gd4ibD0NcyGASPc6tOu4PEVenyK3Yh+RjWXrxoaEcDdCz6hNGtIwwWEvSeMRBCglNvIk+yAYP8xuqmfDBhbIANPUngAaP28aWzDSFzTEXHXzAHEkWPXXoLTCT/P/ABXVY3Rc52hTCcXGiEfw/nU8nUpiWuAWJxyHO8CnUSjkY0PhVcZD25mGxZHoaP0Vr3ZXZZBWgOnUWFrM2PbWRyEfOrMruShnYOJTLe0CBDbajzJJqBj5lTE5qmtK0rHP/sx6H708jOaRmm/tW29oPb2p8AR85oMbOaBPLxajKU6oSDl/dMT6iahTQrszyL2SjzriT2lK9ftUgAVAucN1wuF6MYJKv7VZ4qc+qYJqwzvKgMOxWf6Cwcd2P/VX9VGo989P2ePkjsbKwqEkAEgwD2lTa+lHfPu0jhoyKIWncHh1GRmEzdJsIG+ZiabZHVai6FlgUdUucI37LnqPtUhMeSicMOBTWDyIM9YTyFh58aTnF2lIa1kZsuTGJ20lAnKoikITxUziRwCWY6RNlQzJITNzAJApmI1oVETAnUBdns5TakBTRlKtDe/jNZnAg0VuYQRYU+2VeyEDmST5Rb1pJ6qOKxaEEJVv/m9MBBKp8dj2cyQkwVHTSbpT5dpSRJ3qHGmOqgaOyEx0hYUcpdbQkzMHgAbnwIM8L0Ji9k6jEsuANsKSo5UOwkicrk5FneAqDB5UXe6MoAoIy3nEQDHzo3RZCZw+NCheAfH5UqTDlQ7WeGYmMgneNeJuLTI3UsRK2OP3nV9xy2KqijMkpyt/ee4VBt0FTaDBCUuIB7U+2Bpx9RXLxQfMxtghoNH3r4gbc/IjkV3OyskUz2g24tJHu1/G/TbiDzC6ICu9VLzF3qovqhJN9N2vlVU7g2MnXbhv5K2FpdIAK347eahgkQmSLnfMkjcSZPzqjCR0yyNTxu7HAnU/UhXYt9voHQcKqjxGw+gKOqtWVZEwrZalJ9m4sDfwkVTLlc0toHxFi+Gi0xRva4OuvA0a46oWycCk5kkiEmBlOpk5rROtZcHMA0xtrTkdzeumnHy5LXisNbu8cTr025a68PPmnMRsxIBIzHlI9dK1Pme1tgWszcKwnUkImB2e2GwAAQbzEXNzzFUwUxgybb6ddVfM3O739Ttr00RW9ntpMx63jwq8yOKpbAwG6R+qFRtWZQt9WKLRlCwNii08oWKaFFpFoVXjsQUnLE+P0q1osWs0jsporxzCbIUoDK8ocjp8CK1GNnJZBM8CrRP0BiAe+tQ/dUPkYoyM5Jd8/mr/APDEEOFx25yxmGfQ3No5VDvGgZVMQvLs9+SWZ6OuRZbgn+8FW5gqTaIrZOJT3Vk+OX86LCWiilrFCxP/AMftRonotuMvGy1gDgVAUk9FNrAH30fxUJ2m2U9X/bETqEE/Q1EgFMOPBdAz0mUEpAKVRYlQVJ8xv8qqMIKvbiXjQhDL68W+ACEWiLmwkk6CTeomMMFlWNldI6gKQUbMxhVlVhMMpIUUhxRK1FIWgheUrETlzZZsUo13UE2tTW0FpnZuKyT+AwYcBRlFgB2FFRJCjosBNtygd0UlJFbYxzRzs4PCJcKQkRYhCVd1agsSQIIiQZuUxChCvtqPdoDgPnUgq3FJ56ainMOet7CxmSN+8Rpeolo0J4KYJII5ql6WYAJYcSncnOP8pzbvCqsSwOwzg0VWunTVaezXmPtCMuN2a16jL90xhnQpKVDRQB9RNbGPD2hw4i1y5ozHI5h4Ej0KjjFWAEyTaLeRMj51mxjiGAC7J0rTyJsb+N8lfhG24uIFAa3r5gU7bwrmjMohIERymeZvvvV8LAxgaBXTfx146qiV5e8uJvrt4acNFI1aq1P8QuIzGKWUbp946qtIrfUhwKCkybDN/qMkxwrnYnLFM15LddBelD+Ru/seQ4roYZzpIi0ZtOWt/wBoqifSuZOydxeJWpIkiJm27noZrROxuS6v7deN+hVEUkmaia6c+nCvUKbbqrErUT8PSrmgZRsqS4hx1KP+MVxNGQKXeu5pzD4uTChB3c6rc2tQr2SXoU3UFasoQsoQuf2q4C4YkRYz9OVaIxosE7gXrxZHSZSO4gQN6j9jatuVY16Z0WwDrrSHX0hpJGbLPs7s092ReKxSya0Fthg0tyvnujzDiTkMXme8PAX0qiyteUHZcRt7AOIWUNudpMwQYCuIM6KF/wCb1fFJl0OyyzQ5tRuqVW0MSiylrHjWoFp2WQtI3WfjXDqtXrHyp0lSmg0k0w3STTLdJCYRQmm8M6UqCkmCNDUSL0KYJBsK5wu33gZUQscCAPiBVZibwVzZ3jddDs7aiHbCyokp+x31Q9hatUcrX+KV226tLjfVyT2iEi5tEmOFwKiFNyqsWlae0opJNyMwkbzm4VMDRVki64lSyARnebTmICbkyTu8ai5wbV8dFNjC+8utCzWtAbkqwwTzbYJBKlnkQP8Aip92Squ+aNkriVdYTmA7VjHhFWZRlyqjvHB+cbjX0Vb0cWepCDq2pbZ/yKIHwisuBce5DTu0lvoV0u2Wj2oyN2eGvH/0NfnaaxIzKCYJHtCYEE66ifC9V4kd5KI6J5i6FE77i65URw0VOHPdxGTQHgas2OGxAvnYPHVOV0FgWGkhQNNRQcQmUkTHP5/CqcQwvjIBrr048jqNNDfJWwPDJASL6deHMaHnolUO5kju24aAbpF4/LWsUcwkjbq2xy2A4WPer/BFgrZJEYpHb0ee5PGj7t6+fQhNE11Vy7V1g9mBMKJJOvKs7pCdAt0eHDaJRtpRkvxEVWFe7ZLt41SR2hPDdTpLMUwxjgqxEE+lKkw600aSkue2jkKpSsqnXf6GtTLrULnTZS6wbXn2w+iKcGA88pDjhAUhIEhCYJzHMLqmItoDSlnzigrI4Aw2dUbBv4vFhRd2k0AkJPcCUhTilttEApIKVLKUg69nU1nWrdWOM2oepMbQaWJUrsoQQUZ2g2i6LqT2kzIPaG+IEzS5f8Q44MwxzJFiCQngQRmgSbg8sotemoV0RtobPxSkgLdTIUTOQWGVIA7oIMhXr5VJri02FFzWu0IUV4Up0uK1MmDt1jfCW7bKaBVlhV0Uw3SQmW6SEwihNMIpFCOikmitSlWYGPCxnjIudPnQdRSQBDi60cbQcTmJUocTJKjrawkRYeJo7tpS794vXRV/SRxfU5UAkuEJPHtbvE6etc3tNzxDlZxNfvivQf8Aj0cLsV3kp+AF3pxPhv4oG0iFl0qWptLDYSFpBJStwd4Ae0BAHjQB3k5vZgHqePkEnn2fAgN3mcSf+LTQHgTqkBi9T+kVjt5J6pYAVmIyGVQdDz7OsEzrvquVX+1CO02igxtJ2zYUTldmC2pQXBMgklBhMXSU7yAX1Tyn+1dRsNX6zEJGmZtf8bYM/Cs2G0llb1B9Quj2h72Gwz/9rm//AJdSeHac3kJNtwSRYjS81Ef1MRxIHkGkaEba34/JZ/8ATw9aAnzLgdQd9K8PO05W5YFzytsYsd7BbhfrUgXQDBkTZZKfKaWvJSIYOK01tbFm/wCDgW/tReZIi1xAAJsAVbxeizyRlbzTuxsW66P1rQbVaEhec75mB4etS14qs0TTTau8HsdQWFkpMm6VDThHGBPCuY+J/e5gQQTxGvl4bDbz1XXjc3ug0iiBw26347ndXC2UmJAMaVpBIVRY07hEpKSDiXkIGZxSUiQJUQBJsLnfQhVuO2zhykAPskqICf1iLnlfWmFF2yHh8Vh4u+0TBUIcTYCL68xfmKLSDUDC9ImRq+2R/wCYjWQOPEgedMhIFKYtzMsqgJncNPzrWzbRcya85sUqHGPl5RntSe1a0C2UD4RWRdFGRgm2WEoLDUm7iCkZlCSpIXaxuSPdPjQpXSSXhGVZlBpEKEEBCbiZggC97xxoUSVDZ2BYQsKDLakXCkFCYIOogihAJC7LG4dnENl1KktrhOaTYE7l8+dJSIBFrl9o7HcahZTLZjtJIUn1GgppUUnilAn68ftQklctXxy8Cs8kPFqM3V92s9UpYjEpbSVqmAUiwJMqUEiALm5FImkwLNJZjpGwoEgqsJPZItfjr+dQzhT7tyOOkjAEnOAeKCNxOh5DwuOIozhHduUh0gazZQblQQAUqHaJKe2oSNSBuBqQe26VbopACRSusqUAEHKkbrAb9SRO87709ToqyGspw0AQ9rmzJ3dc39a5+N0DP+bV3OyNTMBxif8AZSwaQMQ+hQBzhCwDeRGVVjrBAohOXESMPGiPoVLFf1MBBI3+OZh6G7HqFZJwyPcTw7o04aaVsXIsrWHaSpMqbTN5BSNZI4cz6mqMNI6WMOeKOoPkaWjExiOQtYbGlHxFpXZsDEYo6AdSPRs/Ss8JAxEzjt7vyC6OLBOBwrRue8+bgncGmSVGSeMQCNRaB9aMG0uc6R1k86oEeFDbrfQrLiyGtbG2gOV2QeOtnfpXUKr6TDEoIdaKltBMONJkLFyc6I75g3TwAiutCWH3Xb8CuXKxzh7pXNYra+HKRndGVxJgkqEjQjMO6eVjrWoMdegWAMeTsjI204+MmFQvEBMCQcjSQLCVqAB8BNQMbWau0+quEcr/AIiouYt/DkHEsKZTudQrOgf4im6PE0wGP0ab6JOw7m6tXo/RzaalMNl8w4oEkEXAJOQK/ey5Z5zXMmjpxy7LsQTDIA86q7BqhaksnCEGy1RMxanaVKn6aYxLbSZCD2ge0SkAAGSCCI4G/dKptNFIJpefbQcTmzJGDAJUpJzOrzI/WwpxWaVgEIBmxhZGooCRKHjX2lNDKMFmIVn7ThSSlDZjvfrMv66Sq8ZNJFOkEoOMfQ4Fk/glZiIClLUlSZKRnIPfAKUTFsyiLEyJLq9j45TzeZRbN4SWySkpypI1uNfSDvrTGKaubiDb1ZdGWm2/1i7doJRPEzJ/M1lK6LeZVVtN0B1cqntKudSB+QqSid0iwrKop3HtDz3UkkDGmDpBnUbx96EwrfZ2LS4lLRVlVftbrjQjeJ52mmktBa0Ai4CgpJB0O4iOM/ShFpQsj3daSEriWQnShNABqTXFuyi5odummVzWlrw5ZHsLSmEIHAVJRTCQKSFsTcwCN2W5OupJteNNImpaKs5gDWqI1r3pyyVSJJmTdRiOMDlQdvFRaNavb93WtqNlxlWXvDtDf2kGYt4RWLGxOdC4Dcajy1XX7IxDI8UxzvhNtPg7Q+iFtB0KabxKNW4X4pNlpPlPpWfEPzxNxLN26+XELdgYzFiZOz5tn23/AOhq137zV02sEAjQwRW8GxYXEcwtcWncaLRJzWGv8kmqCMsoNb8vmT4ftmlcDcRF7c9vAeP7parNmLV+vcBAzvKAME90BIgAGdDWRklMlfdEuIGl7aba/Qrq42M3h4SLDYwXC6+KyddK4cQrDCtrCbECZMEfSLVrwbGtjGhF60eHkAKHkOotcnFue6Q6g1pY4+pN8tz0NIpLo901q91ZffVW2pptxxJYSCsha4AIKoiSDaYj1q2i4AgqvvaNEKyYxbZEAgcoj8qrLXKYkaeKKogjcQfMVFStaUscR606UVLD7QKO6oRw1FRdHm3U2TFmyuW9rtGO1HiDVBictoxDDxVP0lLb4SjKFgGSSAUxwAOt6bYzxUZJ2gaaqmOy2bShBITlBypsn3Rbu8qu7sUspxD7tBb2XhiP6prdIyo4TutvqXcgKHtTzxWKwuHUsy20TrOVJ1IJkxvJnyNS7sb0qhObrMmcMltAyoCUjgkQNANByAHlTDTwSLwdyqYYxKUwVSrWOZt4cPSsK6qTWhRuTfiaE1peYabtKEJ9h8LR2vObRQkq1eKSDKJtxihNWmB6QJQhQUjNmi262+milJGJSRIM/P0oSWy6ki5Gmm/0orihIuZZ7J/Kkmgl0DeKEJhnHAWsfO9WiUjdUuhB2VgxiknfHjVgeCqnRuCaSgcBU7KqLQpsokXBH+b5xamTrootbpqjNsAWEgUsxUgwDZV+HYCXH2fZUjrEjhmlKh4TeuYxoY+WHgRmHnYPzXoJZDLDh8X/ADa7ITzy0WnxpPbDc/6Zon3Ej0tWjBW6BngsXa7QzGzAf3H56reMxwCFqIjKlR1BmNwI0MkW51LHRZIjJy34Hy8f2iquzrmxDYRfvEDmOt+A1UMCyUYdpBnMRmUAJJKu0dxFid/rXPc0sgZGdzqQBZN+RGhPH1C6U8omxksw2BppJoCtBxB1A4ehTwxQTCYMWGYkE8JI1jnXZjw+VgAO3P8APNcF8tuJI35fjkj4rEBtBWrQD1O4VECzSHOyiyuRb2gQ51mpmTzB1HpWssGWliDzmtdMMO2sBQAgiQRb5VmzOGi05GO1pR/AI5+tGcpd01RV1aTEecEgeJqYY9wtL3QiqgDT0FQAJNKRoJJ3GTYAjjP0ire7IVZeoM4qNZjwJjxjQUd2TskH0miAar2U0u62lI0jfABO+8BNzrUhZVbqAQ2EJmDdWsGJAgapGmvzpklRaBsU0lIGlqirBovPsTiT+MCFA5OqURMgSAFH5VzBIC6guiXkProg7A2/1qilQglRy34hS4+ECnG/MiKTMLV82BHEGTPjerFaq/FujUTHChCX9rxoTUkmaEI+HfyniKEkV7FJAKgTPCBP5Cpg+7so5fe31SmGlWpuq/rpUFNSWggwbUJLVCEyjFXuLUJpxrEncq1Oyo0E/htqEHtCRy1/OptkI3VbogdlYtbSbPtR4girM4Kq7tw4KvxOK7WIeRBDbaWwdxJVKvSRXLmlp8srf4tDfO9fS16PC4YGLDYaTQveX9aApvrStdhNn8O0CmCEi2/keU6xzrZgcwgZYrRcntctdjZS037x16/42viltqs9Y62wN/bX/hTEA+JAHlUca4zObhxx1PgNh5lX9ltGGikxjuHuM/5O3I/4tTqlQq8wmT2eIkm8aGItFZG+9M1h2HLgdzZrQHbSuWu6i73YS7iefEbChepG+t89NlU/0kQqAMPiCSE+wPa6shOaYkpWL6dlQmQa64nXLMPVSxm20OZc+HxBTKdwgFQVdSUmTGUg8CY1pMly7IdCHblcdgNsjrUjqHTmW2MmUScygMsTreDuEeE7Hz23YrG2D3tSF1TG2EQEIw2JAUqyVIGUElAmSbA5lHX2F1mbMbulqMAAoFWOytvBxSG+pfTm9pSLCElVzNjY2NQLszrAUsmUalWD+F+RHkZ+9XskVDmcELaHWBs9UkKWIgHQ3AO8ezO+q8xGykADuubx68akf1TAEwDmN4C5tO+G44dqdxqYe92ii9sYG5Q9mu41RP6toDMmTMwLR2c+tlTe0iJvTLnhJoj4EqwwC8ZmQlxppLdwopV2hYxluZEgDce1paTDM4ushTLWAUCrEsRvNrwND42+VWOfmVGVYHZgpEgyCREWOt7kaxFRrmjNdEI1JTXD4tp0gvocztkGWSmYgXCIuFESLcZEnXz7W0xr+el8vFdVr2uJaqTB7IQl5DjK+6sFTaimUgyiQfbAV2ZB1tqDVkb6rMqe4LD7vNbfw6iltJafnqW0kp0tn7JGUkHnzFbI9WhWR6MFqveweXRnECJsojdBuCkpPdSBrpu1MlZavMD1aUhtKwcogAqBUY+Z19KWYbWq+8YTQIQ8Rj20G6pO8C//ABUHStbuq34iNm5VdiNuH2EgDir7D71U7Ecgs78b/aFPDbaKplEgamYHxqTJn7186UPbP72gpLF7TdNknKOUfPWqn4hxOp9PyqvaHHjXQLS8a6sQs5o0v+VUukLtLUHyueKJNKSNrFIylwCLRKSR9aYkkAoKxss1U268FjWOkwHCTyUeMceNVl0g3JUC6Uakn5plvGuJ0WRS76QbFAnkGzirTA7fbSIWw66r3lPFA8ghIt4k1hmdjXu9ybKOjQfqVrZiWNb74JP/ACr6J3GvPu5Qxhyz/nKlK8c5sPKedDJMXEC6WUkeAA+XFdPD4nAmsxt3IZj9tUZGwXwklb4QmCVJ7RSLXm4Bj6VnGLpuXUg8L38uq0Y7FvkxAnjIaWg0fIjTXQC78dVyn4t9x8Nodd7RCU9pYMTAJE21muiZHtizkn1XmrAvVenDZiAlSb9pISTJmwIBmbG8+NcD2ya7zH1Skxsz4mQuPutsgeO98/NeZrQ8hwpWVqyKKTJmwMGJPpXXBDm2OOqmX56zE/4XVv8AR9lbalt4hSlJbQsSkAQtSkAKAMggpM8K5HtswkDZIwLJG/IA/ddvBiKIEg5hoaIHH92VEjaL+FbWUOiA8puIzdpspMgkWB+I1rpNw0c7m2D8IO5Gh8FRie0WatbHlIO+laLl17UdWUhSgZUmLAGbHUC1dMQNZ8N7cyuf1XStY5UIEm61piTuzR9KxFp114A+tKm7TiMc4NC4ByJ+9V5njZx9Smn2NqqKcpeWIulRWrsngq/dPw14zbE+d7hG1xs7andSzaapDFdLnmyUhThUJBzGPHWTXfw3ZWOdRkmyjkPePz0+qrMmtKrV0txSyQp05dYyot55Zr0LMOxoA3PPn9lB5JCirphi2+44BOsoQdNNU86kYGHcKUIQj04x37f/ANtr/ZR7NHy+qupHR/2gYwals+LY+hFR9ljRQU//AOhYz+6/gP8Auo9lj6ooLaf+0HF/3P8AAf8AdR7LH1RQVsMchouMuG5AUm8Qq5QqfI+QrxkTqjc1wsH5ELa+N1hw4fRNhDLrZccbzOIyyU2MT2FWO4z686k0XDmbuDr4Hj9lISkPo7HbxW9n7PK4LLpQgL7TZvCSNEEd0akQBfUkWoa97I+9aeNacORKbnteSxw3CX6T7GUsZSSVgEtq0CwLqQoaByLyIn1A1RSjFto/GPn/AJXNniMRq7HBcHkN71RapzBSZXuOtIhJw4hGioKCK2YO8eGtMOo7nyQrRGGlOYLBHNSp8DpBrqxYV8rMzHX4k+h2pRtVmLedBhKGyI36zfnppVUsEsbM0jBXkfur2NYR7xN9OSSLCySS22ZOu/l8JFc/MK3KtD2gUHFbabdBkIbBOpvN7nfpmv50iWcSUy6MiiT+/wCFYYXOe+BO4J8B9ZqogE01UPy/xTjKspBBgjeD9qkGsqnV6/hQVnhNvOtghJSqdSoKJ8O9pWSeBj3XZ/fG1dFM6L4QPRQx+33XU9WspAJvlBExe9zbf5VWzDNacwvRWPxMj25TXkuf68pxCVAwQTcG4tqDW7JcVFUt4q8O1XAQOucvp21fesPcM/tHolQQn8ReVquSLkyZNr1NrODQnSp9u4tbd23coVllINzlJiY1F9K0QMY/Rzbrj4rVBoN9/t/2qL8csSM5gkriZGY7yDabkVs7pu9cK8ldr81pTwGRQuQoKIjfY/Q08pNgpAam+K6PY+1+sWlBbAMqVmBtoTMH71gnw5a0uzKpzAAT0/CvHcQlAlSgPn6VTBg553ZY2k/T12VFgKve2+kd1JPiYruRf+NvIuSQDoBfzNfRLMeAQ2VKxpKR1LZbSDmUcpUMyUJBVBmJ9LbhXcw+Gbg2gZnO8TfXbZTERkWh0WcUf67D6x3zJvBgZZMERGsg8DWn2hvIq0YcjihK6LrAJL+HECf6wn3uCdYAPgtO8xT9oHI+il3R6KGH6MuKAJdYQCUAZlkE9YlBSQACY7cTxQrhTM4HAo7o8wkNq7OLCkpKkKzJCuwSYkkQqQIUI0qxj84tRc3KaSVTUVJNJC9J2/hXAVhzDhxoXCkzMZQFGxnebxoIjfXgmVwNFdgtIVbh0OMFRalTJbMoAzLEpSQggTCjmteIE2jtTa8i6NE6dCFS+IOTGA2q22oglQBlJBsQblJkEj2SRcGKcP8ATvMLaRR/eirliOhG4V1s/H9enqnDCzBQse8Lg+PzEjxxtc6J4kZuEntEjcrlx/SvAFsl3JHayupGiV6yOKFWIPPnFdaUNlaJo9jv0K5ZiLXZTuuaceE2FUAaJtZpqtnFngKMgR3QUPxhBknyoyaKQisUE1h9pAz7Np14VNj5YvgcQkYCFYYN9S23A2QRIJEDMdI1EkcuVUzOe+QPkJJG17Dy2+S1RQ4h0To2VXEcT8tkHChWbkQoyRwk8OM0F46egVQwb3VyN6+Cbwq5RmMWQVd3gYF6feUaAHpX0pSjwbXMzOJGhPon04MKSCFG4B5Xqp8mYV9zXob+q1jskEWH/JIYzCupuCiPGD/qtUmxaagrPJgSz+QPnSoTtdfGN277VZ3DVT3CxGPkySRwM0+7FKJiI2RVmYIMnQ8bfyaiDRIR3ZazMTuSK9PypFUak256cfDSnSq1OyROMTeJqeUrR3DuKgp2THyj606UgyhatMJhE+6kgjxrO95VL5DQHEE/b980PFbGunKbFQBBiw3kGm2fQ2rI57BvgrpjYDE5hmnd2iI+NZDjJmnTRRMpcKWsfs3KMybjfxH3r0/ZfbPtBEUujuB4H8FZXNy6hVzGEC3EoKggKIGZWgnergOJ3V3HGhasjIJq1aMbIZZXn/EsOZQ52VDsKgZYkKmTNrDTUVQZHOFZSFtYGjXMFdF5pxBT12BEqJP6uPbE2Ll0yVEeA3RVNEHZ3qrbFbhQw2MbWEKU5g0E9shSQQMxcVlc7faIBECLSkbqC1wugUg4cwpDENBN3MCB2dEGe71YAIcmCAmTwEnLJop17O/deSZI6Kpx+x2nXFunGYdJWM+VMRPaGVMqB9kWIHeFXNkc0AZSoOYCbtc1imci1JkKykiRoYOtaGmxapIo0oJppL6CNfPl6Bc3juiiC4pxlamFLurLME2vEgTbnqeREw/Sjqod3aq9sbGeSglSE4pOVQKYAUNDYwDe4tPdBtoG0tvTRRMZCChsONhxtJT+7EaGJEeFvpVTm0aVD2cQrBh4YgBLkdYBlMizqLylX7wkkHx4mrsJMYJKPwO3B2WSaMPHULmH+ibSVd9ZGu7Q3F/CKMbMYJcjNRQN+KtwmEbKzO6/DwQcbsBpKFqSFlQSogTMmLWiTWaPFSFwBpaX4GINJAN0uXbwTqklYbWUzGk/ACa6BkYDVrAIH1YGiijBrIBCDB9oiBpJuYtAmaDI0blNsEh1pWOy9lLUA604JSqCL2G+CbKsaqkkAtrgtUGHcae1yuFYN0oKOsEyL3Gk7xWdrm57r91WySCQwhmbl9kB38RJOUFPDsns7+ZE1bG5jeu+6zzR4guvhY5bV9FFWKURqRy0+FTEjwKv00+i4k75C8h5OipdotKK80gAD041Yw6aqUT2gZa1KTUm8xIGp4zzqfRaGA0iMtpUOym8Wnj4cvrUHOLTqVcGZgnGcPCjBTGYiBeDB3ndVRkNbHZSkwwO7ho6tN9r9NEVZAUlPvDf4kfKaiC4gnl+EnRRtof3D7kKmUkTAB1VYjS9tK1C61UHnUlbV6eG7701UNdVe7CbOUyLTYxrxrLORayz1auUiKzFUKVJJTzmCNQaI3d3I2Ru4Np3pRVe9hTuE17HD9rYeRozuyniDt67KoMfegSD7UWIium1wcLabCtGZpoiik3GxUle1xQaatWUIWUIWUIUk0kL1MdJsQ2P1zAP7wlPxEivngcvVnDDgVYYHpSy5YyhXA3HkRRah7O7grht0KEpIPhRYKg5paaISuNwgVcWV8/GhVOZey57G4MzKeysGeF+PjQsj4/VAfWFdsWnUcFe0PDePGN1YntLStUD8za4hCNACvVZtvDdYkdtxET3ApRMjeE7q1QHKdh5qiZuYCyR4f4SOFdSCELQvq0Tklpd54gJgR8Zq4sJ1vXxUWyNGlGvAq6aiBlEDcIj4EWquja0NojRZFSAUrWZaKGyLO6rNtPISi9zBiLmQLeRq5sTxuCB10XPxroXinkXw5/pXJOvFQ7fZHhppu8qvAAOi5bWBpsIaFItJIERca6ix0FjvocHrVEY2mz+2szE7hpB0+PGnVKvOXa6BPsNZAVSIJtxsDr61QSXuynlqrnkMi7xuxca8gfyFXPuZiSd9aGtyigsxcSbK23hAYObx/njQXUomcA0QmBgQe7rwO/wO41DORuk+Zpqh59ePkuq6O7M7JBUIT2lE2AFh56f8VkfnmeGsGpUI4u/eTYAAsk8lZLxGHTYZlnkIH0roRdhzu+LTxP4VhmwEY4vPoPt90q5tRPstgeJmtzOwGD4neg/Kq/9lEP9OEeeqVc2ueCfj960DsKDmfl+FIdqzcGNHkfylH9rrOhA8K0R9k4ZnC/Epu7QxL+NeAVY/iZMkknnXQYxrBlaKHRZ6c45nGz1SqlzU1YG0o01JZQhZQhZQhXmxdgl1GdRKQe7A14nwqiSXKaCpfNlNBXf9MerAzgLEHu2No13b+VeEEDiV7YytCX2jtnBughSXWlEd5KU7yoSYUQbpNSZE8GxRUHyiq1SWD2icOvOlxx1MEayItoEmQZGokG5EgipujLhVAJNmDTrZ+a6HZ/TZKtOsOtiEnQxY5pPlVJhe3cqzNC/Yei6gOodEHsq3flx8KrDrVM2FIVLtLClBJ9efAik9uYLn6xvv1Q28SlMFKATxUcw9LRQ17W7N9VpHvCwUB57NuSNdABrSL83JSApDitkGCmm1a3TmdAs82Mhh0c7XkNSoKNdiHsZtf1Hei5cnbDif6bfVKuOmdfhVk0OAwo98WeV2fSwsru0cQ7+VeASjqSd5NZ3drhorDxgeP4BWcl8h1spVxuuZPiZJn5nm/t4KcdAHxH3SONQuILR6sjvkEC/umItFJja961ubIGxNsefp+EoxhYdTGmkEH101pyOPdm1pwcjXytocgfygs7PtJJnWrjIuc+bWk6zhiGwFGQSYHzvzqjODIaHBaJr9lY+9MxrpotowiPdFSLysHeO5pphoAQLCoOdaiTepTaE1USoJ7DYVahKUkjedB6m1RbmzDLv0VsWHkl+Aac+HrsgPpSLEg/4b/HSu9hMN2jvnLR/uN/LX7KlzY2mnEHw1+e31VXiNTEgbpM16NgcGjNulbSfdGiSdmpq5tJY0K8AJhOz3iJDThEBUhCoggkGY0gEzyNRzt2sKWU8lB7COIErQtImJUlQvwuNbH0phwOxQWkboNSSWUIWUIVlsPZhfXfuJuo/QczVcj8oVcj8o6r0FjDgCAIAisayALiF4VB0JR5SNSTG8DQAV5nM0r1v9Vu2vyPCunMkrSUOJHZUFCNJ/dk68NPGoGNrla3EuaaIP6aHr/2mMK6sK7Ciy5OkwFHwNlHlrVbmFujhYV7JWSC2nVFxWKMxiGSlXvtjKfFSDY/6aTQD8J8im4EfEPMLWG2upHdczJ4KB+unkaHRA7hNszm7G10WE6RpWnK5Y7if933qkxub1Q9sco5H5IxwySZGh3DTxFOLui8d5dca3WGaDERMJjr6j/CmoACABXrsPHCGAxAV0Xk5pJS4iQm+qZUwVMGACQuSITMZTJTF47s7qsunqTWEx6Dj0VSw6hKpWjOPH+RSxMUkjMsbsp/fMeSsw0sUb7kZmH75eqmdltuicOohQmULN+UH/mvLYvBywG363x3vz/K6AwcOJF4Y0Ru132/SqzF4FxvvoKee71FqybLDNhpYf9RpCRcTUgVTdoLk6SY4SYqYKlmJ0JS7jem66fmKZPunwWvAGsSzXiENDW+9TzLO/RxHVMKT2UjmqqG/6rvALoSkf+vjHHMdOPFaSirbXMT+z9mOO9xBMamwA8zUCVdDhpZv9MX9Fbf0dWgZnFtoHMn7ChsbnmmgnwWz/wBVI0XI5oHj/wBJTpJtdBKUNqlCRfL3Z5cYr0/ZOCMTS+RtOO3Ovsq+1JxKWxRH3QNa2v70ufcxwrs0uW3DlLLxlNXNgpAW/NCuEdIRNCmArBG3HwAA5ZIgApQYGQt7065DlJ1IgHQVAxM5KzO5Qx+2H3hldcUsAhUGNQCmbDWDFDY2N1aEi9x3SNWKKyhCNg8MpxYQkXP8knkKi4gCyk4gCyvRNk7PS0gITu1PE7yaxucXGysRJcbKuGmrVWSpgLzzLXl17BZlpJqWYxe44G47wPxIFSDiFS6FhPI8xpwr5BHYxCkgAKUB7phaNDolWkmNIiKCGO3CYMzPhN+Plx8L6lGD7ZnrGGV80hTZ0B53mRu0qOSvhcp9+4n3o/Tx/Gp8VpWHwd/1i2jfRaFJsY335+ANPLJ0Kj37D/Fw8uhP+PGkzgcMQCWMW2oD2VZR4WzbzbS5qLowfiH7+6qTcS5o90H06Xz47eKtGy57fUnSVIcGhiDB45kxe8ircLK/Duth0O4Pn8xSyY6KLEt95hDhsR5cOt/Io5DiCYBvYiJBEzBG8SK9BDi4Z9AdeXFeelw00GpGnPgpv7QCyOuYBuZUkFKjmJJJ4xmUQJFwnhV4jI+EqPeh3xtSOJ2ejqy606nsQVJJyqBPuzc6xz47hIPN5XDdSyCs7HbeR8kBrbRyFDw61BjUwoeBi/zrDieyY5TbPdPhp/jyWyPHuLDHOM7fmPP98Us402rtNKJG9C7K8AYhXzriz9mYiE/DY6a/5VL44j70Z0/tOh8jsfqk3GoNwfA76w3rSzkZTt6rb2JTlyltoSUwYOYdoaEqJpud7hocCuj2fKDiGNyDca0bHnZUMHiEhIHVtLjUnNm8JCrelSDuiokf3cjmuYDqdwb38UcrCzCcOiToE9YT5AKoLuih3jXmmxi+l/lEb2G+f7JQ5qhPzNR3UhgcSf4HzofUq+xuNRhWA20sFzyURN1ExYcq6fZ+AdNIDI05R5X0XTxOJZgsN3ULrd6+J/C43GYkrMrUVHiTNerjjZGMrAAOi8658khzPJJ6qvdUKmrGgpVw01oaChU1YsoQsoQsoQsoQsoQsFCF3fRnY/VJzKH6xWvIbk/f8qySPzFZJH5j0XSsNVQShoTyEQKoklYz4itDI3O2C886mvOr04KzqaVprfU090iaWuqoKAVnU0ItLr2W2SVFIk6m/h8qmHGqUSBdradmoBJAgneCQe9m1m171EvKdAK72JhEm34fOnsyoKUmMpSU5pOUwUJIFu6Kk2OWT4f8eqg+aKL4/wDPoulc2lhycqlgnlMfxARTZDDGLebP+38qmSSabRjabzd+ENbWbtNqChyM/Gar9tmDrDiOl39bTPZ0RbVA/L6JcNKUYj1pntHE/wB/0/Cqb2dEdMn1WnNmk7keY/Kt2H7YLWkSizwI+6zzdiOLgYnADjd/JLOnDt2IStXAJB/L41TN2liZfgOUdN/X8UtkHZmHhHv+8eu3p+bSz+RaSpkZFJ7ySBlUOadD46iqBiHg1P7zTz3HgdwfkpYmCNzM0YArcVoR4bfdVacOFAqSLp76dSnmPeRcX3SJ41HFYUxAPYbY7Y/Y9VwHwGi5nDccR+R14ceangtnKcJyAQO8o2SPE1lAJNBRgw8k593biTsPNPr2iMOjJhkKcWrV3KYOo7NrixjdbfXdwfZBPvTmhy4+fL6rf7UzCs7vDC3Hd1fT7cPFc5jcU+skrDhNtQq0mBaLXtXoIo4oxTAB4LmPEspuQk+KQd6z3F3Md1WvDTWrcw5qTcP0QS26fYXx7qtCCQdNIBPkaMw5q0Q1wSpVUkwAFqmmsoQsoQsoQsoQsoQsoQum6JbHzEPLFh3BxI9ry3c/CqJX8AqJn/xC7hhqspKqaE+03VL3hos7K9jCTQXZ7F2QEIlxIKlQSCJjgPvXLcc5zO/6XZijEbaC8a6mucVuCzqaSazqaaLWFqmlaX/EtftEeo308ruSWYKTbrZVlzpmY1BPO1Fc0ZuSbGPwiB2FJdPvLIy2/cBv51o/ps+FuY8zt6flZv6snxOyjkN/X8Ib+1A7ALoImAkEBM2sEi3tD1FVSSSP+Lb5eitjijj+Ea8+PqgNOoUYStJPAET6VCiFbYTLQUkykkHlUCLUrpNvbQdUIzR4CCfP7VEMbakZDSUIVpJjxNSoKNlQ6mnaSJhxlUD6jiN4qLhYpMOpRxuyyVApUUkXSpJIMHmL6cDV2Fx74AWkBzTuCufLg3B9tPgRySmKw77nZU8o8jp/CLE87mu12di8K52VjA1318D9lyse+drffsjxr1H3TuGXikISlLxASAB2E2AMxfnPrXTLIybIXOGOkGgGiEpWMmQ/eEj+rTYJzQB/Gr+I08kfJTHaLx/H99EMrxoJKXkgmJPVpBOVSlJm14UpRE7zNHdxclP/ANmf7VsrxqhCn0kQUj9UmwKcpAtYEW8hR3cQ4IPabv7f30VE/wBHHE6EHxkferg8KLcc3+QISx2I97o9RUswVntsXP5Lf6De90eoozBHtsXX0QXNlPD2D5QfkaMwUhioj/JRGzXf2aqMwT9pi/uCG9hVp7ySPKnYU2ysd8JCGtsjUEeII+dCmHA7FWGwtlF9yL5BdR5cBzNQe/KFF78o6r0jCsAAACAIAA4ViJWYBWLDVVkq1oXRdGtm51dYodlJ7PNQ3+A+fhXKklMzr/iNuvVdfDwhgs7rq6FoXiKUA6EHwvXMK02pdTQi1nU0xsgnVaLFJCVGx2v2afT58fyqWdyVBSTsloGQ2mfDzvx86M5RSMzszDAf93TMQSCRIOu6rhMygHN+aodFJZLXeVKY2Zhf2ShvsRrKTMkTPZT6Cn3kJ4O9QllnHFvoVtrZeGSrMkKSqInKkmJmJnSi4SKt3oCi5xwafMo/4Nv9p6oP0NLJEf5+oKfezcY/QhZ+ATucR5yPpR3LODx8/wAJd+8bxn5H7rP0ady0H/NR7OTs5vqj2kDdrh5LP0YvgD4FP3o9ll4D5hP2uLia8j+Fr9GOe4f550hhpr+Eo9rhr4gpBspGVaTbTcfzrNLC4HUUVqjmje3mOiE9hgq6Zkev51UMzDYSlw8crTSf2apDhyKGVW47j9jyr0GF7SEpyu0P1Xm5+zTHqNlY/ooVv7wrJ7OFFWyRR3pS9nC2NlCjvSn7OFB7ZAOlMSqJw4QDsblUu9UPZln6G5Ud6j2ZCc2NypiVROGURsblT71L2ZBf2NfSmJVB2HQntjW0qQlSMBCJhcDk3a1Fz7V0MeW1ZMtVUStbQrPZ2CLqw2PFR4J+9c/FSX/Tbx38F0MLFZzFdyy0EJCUiABAFUAUKXQU6aF8zNrKTKSQeItVRAKuVtg9uqTZwZhxFj9j8KpdCDsnat2trMKHfjkQR+VVGNwRaO3i2laOIPmB86iWOHBNNBmoIWdTTStZ1NCLWdTQi1nU00lnU0k1nU0ItZ1NCdrOooRakhBGhI8KkHubqCoOa1+hFrSkE6kmguc7c2hrWt2FeC0Gaipg1qFB7DToL1S5lbK3MH6EAH93W8LjHGj2iVJO4mY5gnTwrVhsa+J1Psj5+Sw4jABwzNoeGytWtqoV7Q8DY/Gu1HiYZPhcFyXwSM+JpRjiq05VUtpxNLKhT/ECjKhZ+IFFIWw+KVIW+vFFIWw6DRSSzODRqikrjEglMc6k3RIhbbRA0k2AA1JNgBzJqEsgY0uKtjZmNBdnsTZ3Ut3utV1nnwHIaVzWg6k7ndddrQ0UFY1JSWUIXzTkqi1opZkotFLMlFopZkp2ikRlxaO6pSfAkfKkaO6KT7O230+1m/xJB+IvVZjaUUmB0je91Hof91LumopZ/SR33UeivvR3TUqUx0lc9xH+r70u6HNFKQ6TL/Zp9TR3Q5opS/pOr9kn+I/ajuhzRSK10nHtNEeCgfmBUTDyKKTjW32DrmT4p+00jG5LKnWtoMK0dR5mPnUC08kappKQdCD4EH5UvFIqQYotCzqKSa0rDAiDeg6jVNri02Eo5slJ0JFVmPqp9406Fv780v8AgnUd0yOH5HStEWKxEOjTY9VnfhIJNRp8v8KBxLqdUfMfetbe1nj42fULM7sw/wADa2nag3hQ+NaWdqwn4gR81lfgZm8EZvHJOih52+da48VBJ8Lh9Pqs7ont3COHTWgUdlBb600UhbS8aKQpDEGikI+FVmnlUXaJgLoejGBznr1DsiQ0OO4r+g5Sd9ct8neuvgNuvX8LpYeLKLK6ehaVlCFlCF87dTWTMtuVZ1NGZLKs6mjMnlWdTRmSyrOpozIyrOpozJ5VnU0ZksqzqaMyMqzqaMyeVZ1NGZGVIZcRfsI1tfdJ1va0VK2qFOWZMRHcRMcbT66c9eW+i2opyeS1ao5lPKt9TRmRlWuoozIyqaEkaEjwMUrSyptnaDydHV+ZzfBU0iGngjIE+z0jeHeCFeIg/A1HIFExhOI6U8WvRf3TUcnVIxdUX+k6P2avUUZEu6PNaPShH7JXqKMhR3RQ3OkiDqxPiof7aXdjipBjhsUk9tVpX/hwPBwj5JiomBpU/e4m/JKKxaNzZH+f/wDFAhrYlRMTDu0KScYP7weC5+1THejZ5+f5VZwsJ/iipxw/aODxSD/9qmJsSNnqBwMB4JjD4pajCFhZ4EEH5AfGrG47Ex/EQf3yVTuzYj8JIPVXnRtlWKcLRGVIhTpn2RbKnf2jY8BNXHG+0tyAVz8OniswwTon09emIQAAAIAsANwFWLUpUIWUIWUIX//Z">
            <a:hlinkClick r:id="rId8"/>
          </p:cNvPr>
          <p:cNvSpPr>
            <a:spLocks noChangeAspect="1" noChangeArrowheads="1"/>
          </p:cNvSpPr>
          <p:nvPr/>
        </p:nvSpPr>
        <p:spPr bwMode="auto">
          <a:xfrm>
            <a:off x="38100" y="-2147888"/>
            <a:ext cx="5715000" cy="448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 name="AutoShape 6" descr="data:image/jpeg;base64,/9j/4AAQSkZJRgABAQAAAQABAAD/2wCEAAkGBxQTEhUUExQWFRUWGBUYGBgYGBcaGhwcGBcXFxgcGBgYHCggGBolHBcXITEiJSkrLi4uFx8zODMsNygtLisBCgoKDg0OGxAQGywmHyQsLCwsLCwsLCwsLC0sLCwsLCwsLCwsLCwsLCwsLCwsLCwsLCwsLCwsLCwsLCwsLCwsLP/AABEIAMcA/QMBEQACEQEDEQH/xAAcAAACAgMBAQAAAAAAAAAAAAADBAIFAAEGBwj/xABJEAABAwIDBAcGAgYJAQkBAAABAgMRACEEEjEFQVFhBhMiMnGBkUJSobHB0RThFSNTYpLwFjNDY3KCotLxJAc0RHODo7LC4hf/xAAbAQACAwEBAQAAAAAAAAAAAAAAAQIDBAUGB//EADgRAAEEAAQDBQgBAwQDAQAAAAEAAgMRBBIhMUFRYQUTcYGRFCIyobHB0fBCI1LhM2Jy8QYVgpL/2gAMAwEAAhEDEQA/AOUwgrrriJxzFAJIFybeFKkIuydlPP5upaU5kgqyiYnTzsba1Fzg3dTY1zvhFqydwuIwaglxBbKhIBgg+hifjekHB2yHMLfiCaRthXuj1opRpHa2lOooRSP+MoSW04idKRTAtFSsmlaeVFbQSY1PAa0WgMVgME4mAW1idJSftUMw5q3IRwTGEwbi+4hRjlHzpFwG6Gtc7YJpGznderV6Us7ealkdyRGsA4RIQq3L760i9o4piNx2CMnZ7nuGlnbzT7p/JFVgHE+yfK/ypB7SmYnjgtt4pY3nzploKiHuCzF7X6tClq0SJ8eAHMm1UTubEwvdsFqwscmImbEzcn9PkNULZG0lOMtrV3lCT5k1ib/UhDzxC0Y5ogxT4m7NNfJMrfrhYyJKN5KIhea6dRY+Vq8/iYXFwkZuN1tY7SiiKWo2iqnzzyjJSkGtGqA85EAHTWt+FgytDfVZ5ZLOiinEkV6XCRLE+UrRxiuMV3I2ClldK5EG0Dvq3IjvitHaJ4UZEjOgOY9Z3x4VIMCgZnqTe0lDW/zoMY4Jid3FGG0edRyKffLP0jzoyI75RO1PGn3aXtC8C2VgHMQ4lpqFLWYSmYmxO/kCfKtjnBosrO0FxoL2joj0NawmH/6ltp10rzlWQKyWSAlJImBBM21NYJZS86bLoRQhjfe1K6/CtoSkBsJSncEgAcbAVQVoAHBJ43BNqUQtIX1gIGZKVBNrxIm9vQVIEjZRc0HdeebX6HhkKUl2EpiQqCRx7QIG+tbJsxorDLBlBIVIcOBotKquWa0N5onukT8KAmQncK0QANTSKYV3sJ5DbmZ1ouJgiImDxg2P51XICRoVbG5rTbgukZ6RISYRhylMzYAHxgCPjVBiPErQMQ0HRqsVdIG4kJcJ4ZSPibVDuire/bwtC/pCJ/qlRxJE+n50+66qPf6/CUdvbrZMEKSOJiPgTUSyuKmJbNUVZtrBAIMg3BqCtUqELKEKh2ygJWIGokxxnhurRFqFhxPuu0C5vbbijhlZhdakgb4zLAEc4rnTOkfhCZKtx06AnT5Ls9ltY3tFvd3TQSeF00k/NXDDQQkJSICRYCtZjaxlAaBch0r5n53mySgKJcsO7CT2knj8d3EXrgzsM593agdR+/ddFmXDC3b24aO/evIghSQIcASIjWTAjWUjjJia5smG/qU0fvRW94XQ5nm72re+R+ydLhO8+tIYVxWYyJFhJC1WF7kjd7oIjXzPyrRhsMQ+q/eCtxEjXQtNnTQA8eZBvbyA4DW0wa9DBFS5Tio1vaFSVE1YorWWhKlJGHUTERzMgetIuATDHE0nP0MqJKk+QJ+lQ74K/wBldW6H+iTvUfJCqO+6JeynifkiJ2agalw+CY+c0jKeikMM0bkogZZH9ms+M/eo53nirO5iHBeD7I2W6SFIHVlNwoqKSD+7F/MV0CRxXPtehbC6TY1gJQ4Wn0AR2lLDnKXCDm8x51mfC12o0WmPFObodVYNdKsWs2CAJiZlImSJMWNiBUO4A4qwYongq/EbXxRUe4mYMKCpvedRqIqQhbzUDiXXsg4hzGOtqQQ2oKEHKQDG8XMUwxjTaRke4UlMN0fxAv1I8ykj4GpmRvNV90/km/wjqLqw48QCfqaMwOxSLHDdS6xayAUuJ/wqUPgZFNQoK3wuzVx+rzk8T2vnYVBzwN1JkbnbBP4XYGIJGZaUg67yPKPrVTpWrSzDO8E7iNiFCFHrCTaLADzqHe67K0wUPiKrHcK4P3vCpgsO6rLZG7G1BLCzPYNtYBoysSD5D/0ui6PoytXNlGUgny+e6qXgXotMJcW25W1QVyyhC5/bSCF5pSJG654XHpVoeAw/vh4rHIxxkH08Poud22CG25Ju81Nv3tYjlwrDiSGQhxv4wT/gUPpa63ZQc6eQAjSJ9V4c7PPnSsBLh3EJVzB7vzvyiKZJxT9KytdzII0+uv8AtIIWQAYaPW8zm8gRv9NOoIKcbQAABoK0iFrWho2CxvkL3Fztyl8KJUVRxiT2gd4ibD0NcyGASPc6tOu4PEVenyK3Yh+RjWXrxoaEcDdCz6hNGtIwwWEvSeMRBCglNvIk+yAYP8xuqmfDBhbIANPUngAaP28aWzDSFzTEXHXzAHEkWPXXoLTCT/P/ABXVY3Rc52hTCcXGiEfw/nU8nUpiWuAWJxyHO8CnUSjkY0PhVcZD25mGxZHoaP0Vr3ZXZZBWgOnUWFrM2PbWRyEfOrMruShnYOJTLe0CBDbajzJJqBj5lTE5qmtK0rHP/sx6H708jOaRmm/tW29oPb2p8AR85oMbOaBPLxajKU6oSDl/dMT6iahTQrszyL2SjzriT2lK9ftUgAVAucN1wuF6MYJKv7VZ4qc+qYJqwzvKgMOxWf6Cwcd2P/VX9VGo989P2ePkjsbKwqEkAEgwD2lTa+lHfPu0jhoyKIWncHh1GRmEzdJsIG+ZiabZHVai6FlgUdUucI37LnqPtUhMeSicMOBTWDyIM9YTyFh58aTnF2lIa1kZsuTGJ20lAnKoikITxUziRwCWY6RNlQzJITNzAJApmI1oVETAnUBdns5TakBTRlKtDe/jNZnAg0VuYQRYU+2VeyEDmST5Rb1pJ6qOKxaEEJVv/m9MBBKp8dj2cyQkwVHTSbpT5dpSRJ3qHGmOqgaOyEx0hYUcpdbQkzMHgAbnwIM8L0Ji9k6jEsuANsKSo5UOwkicrk5FneAqDB5UXe6MoAoIy3nEQDHzo3RZCZw+NCheAfH5UqTDlQ7WeGYmMgneNeJuLTI3UsRK2OP3nV9xy2KqijMkpyt/ee4VBt0FTaDBCUuIB7U+2Bpx9RXLxQfMxtghoNH3r4gbc/IjkV3OyskUz2g24tJHu1/G/TbiDzC6ICu9VLzF3qovqhJN9N2vlVU7g2MnXbhv5K2FpdIAK347eahgkQmSLnfMkjcSZPzqjCR0yyNTxu7HAnU/UhXYt9voHQcKqjxGw+gKOqtWVZEwrZalJ9m4sDfwkVTLlc0toHxFi+Gi0xRva4OuvA0a46oWycCk5kkiEmBlOpk5rROtZcHMA0xtrTkdzeumnHy5LXisNbu8cTr025a68PPmnMRsxIBIzHlI9dK1Pme1tgWszcKwnUkImB2e2GwAAQbzEXNzzFUwUxgybb6ddVfM3O739Ttr00RW9ntpMx63jwq8yOKpbAwG6R+qFRtWZQt9WKLRlCwNii08oWKaFFpFoVXjsQUnLE+P0q1osWs0jsporxzCbIUoDK8ocjp8CK1GNnJZBM8CrRP0BiAe+tQ/dUPkYoyM5Jd8/mr/APDEEOFx25yxmGfQ3No5VDvGgZVMQvLs9+SWZ6OuRZbgn+8FW5gqTaIrZOJT3Vk+OX86LCWiilrFCxP/AMftRonotuMvGy1gDgVAUk9FNrAH30fxUJ2m2U9X/bETqEE/Q1EgFMOPBdAz0mUEpAKVRYlQVJ8xv8qqMIKvbiXjQhDL68W+ACEWiLmwkk6CTeomMMFlWNldI6gKQUbMxhVlVhMMpIUUhxRK1FIWgheUrETlzZZsUo13UE2tTW0FpnZuKyT+AwYcBRlFgB2FFRJCjosBNtygd0UlJFbYxzRzs4PCJcKQkRYhCVd1agsSQIIiQZuUxChCvtqPdoDgPnUgq3FJ56ainMOet7CxmSN+8Rpeolo0J4KYJII5ql6WYAJYcSncnOP8pzbvCqsSwOwzg0VWunTVaezXmPtCMuN2a16jL90xhnQpKVDRQB9RNbGPD2hw4i1y5ozHI5h4Ej0KjjFWAEyTaLeRMj51mxjiGAC7J0rTyJsb+N8lfhG24uIFAa3r5gU7bwrmjMohIERymeZvvvV8LAxgaBXTfx146qiV5e8uJvrt4acNFI1aq1P8QuIzGKWUbp946qtIrfUhwKCkybDN/qMkxwrnYnLFM15LddBelD+Ru/seQ4roYZzpIi0ZtOWt/wBoqifSuZOydxeJWpIkiJm27noZrROxuS6v7deN+hVEUkmaia6c+nCvUKbbqrErUT8PSrmgZRsqS4hx1KP+MVxNGQKXeu5pzD4uTChB3c6rc2tQr2SXoU3UFasoQsoQuf2q4C4YkRYz9OVaIxosE7gXrxZHSZSO4gQN6j9jatuVY16Z0WwDrrSHX0hpJGbLPs7s092ReKxSya0Fthg0tyvnujzDiTkMXme8PAX0qiyteUHZcRt7AOIWUNudpMwQYCuIM6KF/wCb1fFJl0OyyzQ5tRuqVW0MSiylrHjWoFp2WQtI3WfjXDqtXrHyp0lSmg0k0w3STTLdJCYRQmm8M6UqCkmCNDUSL0KYJBsK5wu33gZUQscCAPiBVZibwVzZ3jddDs7aiHbCyokp+x31Q9hatUcrX+KV226tLjfVyT2iEi5tEmOFwKiFNyqsWlae0opJNyMwkbzm4VMDRVki64lSyARnebTmICbkyTu8ai5wbV8dFNjC+8utCzWtAbkqwwTzbYJBKlnkQP8Aip92Squ+aNkriVdYTmA7VjHhFWZRlyqjvHB+cbjX0Vb0cWepCDq2pbZ/yKIHwisuBce5DTu0lvoV0u2Wj2oyN2eGvH/0NfnaaxIzKCYJHtCYEE66ifC9V4kd5KI6J5i6FE77i65URw0VOHPdxGTQHgas2OGxAvnYPHVOV0FgWGkhQNNRQcQmUkTHP5/CqcQwvjIBrr048jqNNDfJWwPDJASL6deHMaHnolUO5kju24aAbpF4/LWsUcwkjbq2xy2A4WPer/BFgrZJEYpHb0ee5PGj7t6+fQhNE11Vy7V1g9mBMKJJOvKs7pCdAt0eHDaJRtpRkvxEVWFe7ZLt41SR2hPDdTpLMUwxjgqxEE+lKkw600aSkue2jkKpSsqnXf6GtTLrULnTZS6wbXn2w+iKcGA88pDjhAUhIEhCYJzHMLqmItoDSlnzigrI4Aw2dUbBv4vFhRd2k0AkJPcCUhTilttEApIKVLKUg69nU1nWrdWOM2oepMbQaWJUrsoQQUZ2g2i6LqT2kzIPaG+IEzS5f8Q44MwxzJFiCQngQRmgSbg8sotemoV0RtobPxSkgLdTIUTOQWGVIA7oIMhXr5VJri02FFzWu0IUV4Up0uK1MmDt1jfCW7bKaBVlhV0Uw3SQmW6SEwihNMIpFCOikmitSlWYGPCxnjIudPnQdRSQBDi60cbQcTmJUocTJKjrawkRYeJo7tpS794vXRV/SRxfU5UAkuEJPHtbvE6etc3tNzxDlZxNfvivQf8Aj0cLsV3kp+AF3pxPhv4oG0iFl0qWptLDYSFpBJStwd4Ae0BAHjQB3k5vZgHqePkEnn2fAgN3mcSf+LTQHgTqkBi9T+kVjt5J6pYAVmIyGVQdDz7OsEzrvquVX+1CO02igxtJ2zYUTldmC2pQXBMgklBhMXSU7yAX1Tyn+1dRsNX6zEJGmZtf8bYM/Cs2G0llb1B9Quj2h72Gwz/9rm//AJdSeHac3kJNtwSRYjS81Ef1MRxIHkGkaEba34/JZ/8ATw9aAnzLgdQd9K8PO05W5YFzytsYsd7BbhfrUgXQDBkTZZKfKaWvJSIYOK01tbFm/wCDgW/tReZIi1xAAJsAVbxeizyRlbzTuxsW66P1rQbVaEhec75mB4etS14qs0TTTau8HsdQWFkpMm6VDThHGBPCuY+J/e5gQQTxGvl4bDbz1XXjc3ug0iiBw26347ndXC2UmJAMaVpBIVRY07hEpKSDiXkIGZxSUiQJUQBJsLnfQhVuO2zhykAPskqICf1iLnlfWmFF2yHh8Vh4u+0TBUIcTYCL68xfmKLSDUDC9ImRq+2R/wCYjWQOPEgedMhIFKYtzMsqgJncNPzrWzbRcya85sUqHGPl5RntSe1a0C2UD4RWRdFGRgm2WEoLDUm7iCkZlCSpIXaxuSPdPjQpXSSXhGVZlBpEKEEBCbiZggC97xxoUSVDZ2BYQsKDLakXCkFCYIOogihAJC7LG4dnENl1KktrhOaTYE7l8+dJSIBFrl9o7HcahZTLZjtJIUn1GgppUUnilAn68ftQklctXxy8Cs8kPFqM3V92s9UpYjEpbSVqmAUiwJMqUEiALm5FImkwLNJZjpGwoEgqsJPZItfjr+dQzhT7tyOOkjAEnOAeKCNxOh5DwuOIozhHduUh0gazZQblQQAUqHaJKe2oSNSBuBqQe26VbopACRSusqUAEHKkbrAb9SRO87709ToqyGspw0AQ9rmzJ3dc39a5+N0DP+bV3OyNTMBxif8AZSwaQMQ+hQBzhCwDeRGVVjrBAohOXESMPGiPoVLFf1MBBI3+OZh6G7HqFZJwyPcTw7o04aaVsXIsrWHaSpMqbTN5BSNZI4cz6mqMNI6WMOeKOoPkaWjExiOQtYbGlHxFpXZsDEYo6AdSPRs/Ss8JAxEzjt7vyC6OLBOBwrRue8+bgncGmSVGSeMQCNRaB9aMG0uc6R1k86oEeFDbrfQrLiyGtbG2gOV2QeOtnfpXUKr6TDEoIdaKltBMONJkLFyc6I75g3TwAiutCWH3Xb8CuXKxzh7pXNYra+HKRndGVxJgkqEjQjMO6eVjrWoMdegWAMeTsjI204+MmFQvEBMCQcjSQLCVqAB8BNQMbWau0+quEcr/AIiouYt/DkHEsKZTudQrOgf4im6PE0wGP0ab6JOw7m6tXo/RzaalMNl8w4oEkEXAJOQK/ey5Z5zXMmjpxy7LsQTDIA86q7BqhaksnCEGy1RMxanaVKn6aYxLbSZCD2ge0SkAAGSCCI4G/dKptNFIJpefbQcTmzJGDAJUpJzOrzI/WwpxWaVgEIBmxhZGooCRKHjX2lNDKMFmIVn7ThSSlDZjvfrMv66Sq8ZNJFOkEoOMfQ4Fk/glZiIClLUlSZKRnIPfAKUTFsyiLEyJLq9j45TzeZRbN4SWySkpypI1uNfSDvrTGKaubiDb1ZdGWm2/1i7doJRPEzJ/M1lK6LeZVVtN0B1cqntKudSB+QqSid0iwrKop3HtDz3UkkDGmDpBnUbx96EwrfZ2LS4lLRVlVftbrjQjeJ52mmktBa0Ai4CgpJB0O4iOM/ShFpQsj3daSEriWQnShNABqTXFuyi5odummVzWlrw5ZHsLSmEIHAVJRTCQKSFsTcwCN2W5OupJteNNImpaKs5gDWqI1r3pyyVSJJmTdRiOMDlQdvFRaNavb93WtqNlxlWXvDtDf2kGYt4RWLGxOdC4Dcajy1XX7IxDI8UxzvhNtPg7Q+iFtB0KabxKNW4X4pNlpPlPpWfEPzxNxLN26+XELdgYzFiZOz5tn23/AOhq137zV02sEAjQwRW8GxYXEcwtcWncaLRJzWGv8kmqCMsoNb8vmT4ftmlcDcRF7c9vAeP7parNmLV+vcBAzvKAME90BIgAGdDWRklMlfdEuIGl7aba/Qrq42M3h4SLDYwXC6+KyddK4cQrDCtrCbECZMEfSLVrwbGtjGhF60eHkAKHkOotcnFue6Q6g1pY4+pN8tz0NIpLo901q91ZffVW2pptxxJYSCsha4AIKoiSDaYj1q2i4AgqvvaNEKyYxbZEAgcoj8qrLXKYkaeKKogjcQfMVFStaUscR606UVLD7QKO6oRw1FRdHm3U2TFmyuW9rtGO1HiDVBictoxDDxVP0lLb4SjKFgGSSAUxwAOt6bYzxUZJ2gaaqmOy2bShBITlBypsn3Rbu8qu7sUspxD7tBb2XhiP6prdIyo4TutvqXcgKHtTzxWKwuHUsy20TrOVJ1IJkxvJnyNS7sb0qhObrMmcMltAyoCUjgkQNANByAHlTDTwSLwdyqYYxKUwVSrWOZt4cPSsK6qTWhRuTfiaE1peYabtKEJ9h8LR2vObRQkq1eKSDKJtxihNWmB6QJQhQUjNmi262+milJGJSRIM/P0oSWy6ki5Gmm/0orihIuZZ7J/Kkmgl0DeKEJhnHAWsfO9WiUjdUuhB2VgxiknfHjVgeCqnRuCaSgcBU7KqLQpsokXBH+b5xamTrootbpqjNsAWEgUsxUgwDZV+HYCXH2fZUjrEjhmlKh4TeuYxoY+WHgRmHnYPzXoJZDLDh8X/ADa7ITzy0WnxpPbDc/6Zon3Ej0tWjBW6BngsXa7QzGzAf3H56reMxwCFqIjKlR1BmNwI0MkW51LHRZIjJy34Hy8f2iquzrmxDYRfvEDmOt+A1UMCyUYdpBnMRmUAJJKu0dxFid/rXPc0sgZGdzqQBZN+RGhPH1C6U8omxksw2BppJoCtBxB1A4ehTwxQTCYMWGYkE8JI1jnXZjw+VgAO3P8APNcF8tuJI35fjkj4rEBtBWrQD1O4VECzSHOyiyuRb2gQ51mpmTzB1HpWssGWliDzmtdMMO2sBQAgiQRb5VmzOGi05GO1pR/AI5+tGcpd01RV1aTEecEgeJqYY9wtL3QiqgDT0FQAJNKRoJJ3GTYAjjP0ire7IVZeoM4qNZjwJjxjQUd2TskH0miAar2U0u62lI0jfABO+8BNzrUhZVbqAQ2EJmDdWsGJAgapGmvzpklRaBsU0lIGlqirBovPsTiT+MCFA5OqURMgSAFH5VzBIC6guiXkProg7A2/1qilQglRy34hS4+ECnG/MiKTMLV82BHEGTPjerFaq/FujUTHChCX9rxoTUkmaEI+HfyniKEkV7FJAKgTPCBP5Cpg+7so5fe31SmGlWpuq/rpUFNSWggwbUJLVCEyjFXuLUJpxrEncq1Oyo0E/htqEHtCRy1/OptkI3VbogdlYtbSbPtR4girM4Kq7tw4KvxOK7WIeRBDbaWwdxJVKvSRXLmlp8srf4tDfO9fS16PC4YGLDYaTQveX9aApvrStdhNn8O0CmCEi2/keU6xzrZgcwgZYrRcntctdjZS037x16/42viltqs9Y62wN/bX/hTEA+JAHlUca4zObhxx1PgNh5lX9ltGGikxjuHuM/5O3I/4tTqlQq8wmT2eIkm8aGItFZG+9M1h2HLgdzZrQHbSuWu6i73YS7iefEbChepG+t89NlU/0kQqAMPiCSE+wPa6shOaYkpWL6dlQmQa64nXLMPVSxm20OZc+HxBTKdwgFQVdSUmTGUg8CY1pMly7IdCHblcdgNsjrUjqHTmW2MmUScygMsTreDuEeE7Hz23YrG2D3tSF1TG2EQEIw2JAUqyVIGUElAmSbA5lHX2F1mbMbulqMAAoFWOytvBxSG+pfTm9pSLCElVzNjY2NQLszrAUsmUalWD+F+RHkZ+9XskVDmcELaHWBs9UkKWIgHQ3AO8ezO+q8xGykADuubx68akf1TAEwDmN4C5tO+G44dqdxqYe92ii9sYG5Q9mu41RP6toDMmTMwLR2c+tlTe0iJvTLnhJoj4EqwwC8ZmQlxppLdwopV2hYxluZEgDce1paTDM4ushTLWAUCrEsRvNrwND42+VWOfmVGVYHZgpEgyCREWOt7kaxFRrmjNdEI1JTXD4tp0gvocztkGWSmYgXCIuFESLcZEnXz7W0xr+el8vFdVr2uJaqTB7IQl5DjK+6sFTaimUgyiQfbAV2ZB1tqDVkb6rMqe4LD7vNbfw6iltJafnqW0kp0tn7JGUkHnzFbI9WhWR6MFqveweXRnECJsojdBuCkpPdSBrpu1MlZavMD1aUhtKwcogAqBUY+Z19KWYbWq+8YTQIQ8Rj20G6pO8C//ABUHStbuq34iNm5VdiNuH2EgDir7D71U7Ecgs78b/aFPDbaKplEgamYHxqTJn7186UPbP72gpLF7TdNknKOUfPWqn4hxOp9PyqvaHHjXQLS8a6sQs5o0v+VUukLtLUHyueKJNKSNrFIylwCLRKSR9aYkkAoKxss1U268FjWOkwHCTyUeMceNVl0g3JUC6Uakn5plvGuJ0WRS76QbFAnkGzirTA7fbSIWw66r3lPFA8ghIt4k1hmdjXu9ybKOjQfqVrZiWNb74JP/ACr6J3GvPu5Qxhyz/nKlK8c5sPKedDJMXEC6WUkeAA+XFdPD4nAmsxt3IZj9tUZGwXwklb4QmCVJ7RSLXm4Bj6VnGLpuXUg8L38uq0Y7FvkxAnjIaWg0fIjTXQC78dVyn4t9x8Nodd7RCU9pYMTAJE21muiZHtizkn1XmrAvVenDZiAlSb9pISTJmwIBmbG8+NcD2ya7zH1Skxsz4mQuPutsgeO98/NeZrQ8hwpWVqyKKTJmwMGJPpXXBDm2OOqmX56zE/4XVv8AR9lbalt4hSlJbQsSkAQtSkAKAMggpM8K5HtswkDZIwLJG/IA/ddvBiKIEg5hoaIHH92VEjaL+FbWUOiA8puIzdpspMgkWB+I1rpNw0c7m2D8IO5Gh8FRie0WatbHlIO+laLl17UdWUhSgZUmLAGbHUC1dMQNZ8N7cyuf1XStY5UIEm61piTuzR9KxFp114A+tKm7TiMc4NC4ByJ+9V5njZx9Smn2NqqKcpeWIulRWrsngq/dPw14zbE+d7hG1xs7andSzaapDFdLnmyUhThUJBzGPHWTXfw3ZWOdRkmyjkPePz0+qrMmtKrV0txSyQp05dYyot55Zr0LMOxoA3PPn9lB5JCirphi2+44BOsoQdNNU86kYGHcKUIQj04x37f/ANtr/ZR7NHy+qupHR/2gYwals+LY+hFR9ljRQU//AOhYz+6/gP8Auo9lj6ooLaf+0HF/3P8AAf8AdR7LH1RQVsMchouMuG5AUm8Qq5QqfI+QrxkTqjc1wsH5ELa+N1hw4fRNhDLrZccbzOIyyU2MT2FWO4z686k0XDmbuDr4Hj9lISkPo7HbxW9n7PK4LLpQgL7TZvCSNEEd0akQBfUkWoa97I+9aeNacORKbnteSxw3CX6T7GUsZSSVgEtq0CwLqQoaByLyIn1A1RSjFto/GPn/AJXNniMRq7HBcHkN71RapzBSZXuOtIhJw4hGioKCK2YO8eGtMOo7nyQrRGGlOYLBHNSp8DpBrqxYV8rMzHX4k+h2pRtVmLedBhKGyI36zfnppVUsEsbM0jBXkfur2NYR7xN9OSSLCySS22ZOu/l8JFc/MK3KtD2gUHFbabdBkIbBOpvN7nfpmv50iWcSUy6MiiT+/wCFYYXOe+BO4J8B9ZqogE01UPy/xTjKspBBgjeD9qkGsqnV6/hQVnhNvOtghJSqdSoKJ8O9pWSeBj3XZ/fG1dFM6L4QPRQx+33XU9WspAJvlBExe9zbf5VWzDNacwvRWPxMj25TXkuf68pxCVAwQTcG4tqDW7JcVFUt4q8O1XAQOucvp21fesPcM/tHolQQn8ReVquSLkyZNr1NrODQnSp9u4tbd23coVllINzlJiY1F9K0QMY/Rzbrj4rVBoN9/t/2qL8csSM5gkriZGY7yDabkVs7pu9cK8ldr81pTwGRQuQoKIjfY/Q08pNgpAam+K6PY+1+sWlBbAMqVmBtoTMH71gnw5a0uzKpzAAT0/CvHcQlAlSgPn6VTBg553ZY2k/T12VFgKve2+kd1JPiYruRf+NvIuSQDoBfzNfRLMeAQ2VKxpKR1LZbSDmUcpUMyUJBVBmJ9LbhXcw+Gbg2gZnO8TfXbZTERkWh0WcUf67D6x3zJvBgZZMERGsg8DWn2hvIq0YcjihK6LrAJL+HECf6wn3uCdYAPgtO8xT9oHI+il3R6KGH6MuKAJdYQCUAZlkE9YlBSQACY7cTxQrhTM4HAo7o8wkNq7OLCkpKkKzJCuwSYkkQqQIUI0qxj84tRc3KaSVTUVJNJC9J2/hXAVhzDhxoXCkzMZQFGxnebxoIjfXgmVwNFdgtIVbh0OMFRalTJbMoAzLEpSQggTCjmteIE2jtTa8i6NE6dCFS+IOTGA2q22oglQBlJBsQblJkEj2SRcGKcP8ATvMLaRR/eirliOhG4V1s/H9enqnDCzBQse8Lg+PzEjxxtc6J4kZuEntEjcrlx/SvAFsl3JHayupGiV6yOKFWIPPnFdaUNlaJo9jv0K5ZiLXZTuuaceE2FUAaJtZpqtnFngKMgR3QUPxhBknyoyaKQisUE1h9pAz7Np14VNj5YvgcQkYCFYYN9S23A2QRIJEDMdI1EkcuVUzOe+QPkJJG17Dy2+S1RQ4h0To2VXEcT8tkHChWbkQoyRwk8OM0F46egVQwb3VyN6+Cbwq5RmMWQVd3gYF6feUaAHpX0pSjwbXMzOJGhPon04MKSCFG4B5Xqp8mYV9zXob+q1jskEWH/JIYzCupuCiPGD/qtUmxaagrPJgSz+QPnSoTtdfGN277VZ3DVT3CxGPkySRwM0+7FKJiI2RVmYIMnQ8bfyaiDRIR3ZazMTuSK9PypFUak256cfDSnSq1OyROMTeJqeUrR3DuKgp2THyj606UgyhatMJhE+6kgjxrO95VL5DQHEE/b980PFbGunKbFQBBiw3kGm2fQ2rI57BvgrpjYDE5hmnd2iI+NZDjJmnTRRMpcKWsfs3KMybjfxH3r0/ZfbPtBEUujuB4H8FZXNy6hVzGEC3EoKggKIGZWgnergOJ3V3HGhasjIJq1aMbIZZXn/EsOZQ52VDsKgZYkKmTNrDTUVQZHOFZSFtYGjXMFdF5pxBT12BEqJP6uPbE2Ll0yVEeA3RVNEHZ3qrbFbhQw2MbWEKU5g0E9shSQQMxcVlc7faIBECLSkbqC1wugUg4cwpDENBN3MCB2dEGe71YAIcmCAmTwEnLJop17O/deSZI6Kpx+x2nXFunGYdJWM+VMRPaGVMqB9kWIHeFXNkc0AZSoOYCbtc1imci1JkKykiRoYOtaGmxapIo0oJppL6CNfPl6Bc3juiiC4pxlamFLurLME2vEgTbnqeREw/Sjqod3aq9sbGeSglSE4pOVQKYAUNDYwDe4tPdBtoG0tvTRRMZCChsONhxtJT+7EaGJEeFvpVTm0aVD2cQrBh4YgBLkdYBlMizqLylX7wkkHx4mrsJMYJKPwO3B2WSaMPHULmH+ibSVd9ZGu7Q3F/CKMbMYJcjNRQN+KtwmEbKzO6/DwQcbsBpKFqSFlQSogTMmLWiTWaPFSFwBpaX4GINJAN0uXbwTqklYbWUzGk/ACa6BkYDVrAIH1YGiijBrIBCDB9oiBpJuYtAmaDI0blNsEh1pWOy9lLUA604JSqCL2G+CbKsaqkkAtrgtUGHcae1yuFYN0oKOsEyL3Gk7xWdrm57r91WySCQwhmbl9kB38RJOUFPDsns7+ZE1bG5jeu+6zzR4guvhY5bV9FFWKURqRy0+FTEjwKv00+i4k75C8h5OipdotKK80gAD041Yw6aqUT2gZa1KTUm8xIGp4zzqfRaGA0iMtpUOym8Wnj4cvrUHOLTqVcGZgnGcPCjBTGYiBeDB3ndVRkNbHZSkwwO7ho6tN9r9NEVZAUlPvDf4kfKaiC4gnl+EnRRtof3D7kKmUkTAB1VYjS9tK1C61UHnUlbV6eG7701UNdVe7CbOUyLTYxrxrLORayz1auUiKzFUKVJJTzmCNQaI3d3I2Ru4Np3pRVe9hTuE17HD9rYeRozuyniDt67KoMfegSD7UWIium1wcLabCtGZpoiik3GxUle1xQaatWUIWUIWUIUk0kL1MdJsQ2P1zAP7wlPxEivngcvVnDDgVYYHpSy5YyhXA3HkRRah7O7grht0KEpIPhRYKg5paaISuNwgVcWV8/GhVOZey57G4MzKeysGeF+PjQsj4/VAfWFdsWnUcFe0PDePGN1YntLStUD8za4hCNACvVZtvDdYkdtxET3ApRMjeE7q1QHKdh5qiZuYCyR4f4SOFdSCELQvq0Tklpd54gJgR8Zq4sJ1vXxUWyNGlGvAq6aiBlEDcIj4EWquja0NojRZFSAUrWZaKGyLO6rNtPISi9zBiLmQLeRq5sTxuCB10XPxroXinkXw5/pXJOvFQ7fZHhppu8qvAAOi5bWBpsIaFItJIERca6ix0FjvocHrVEY2mz+2szE7hpB0+PGnVKvOXa6BPsNZAVSIJtxsDr61QSXuynlqrnkMi7xuxca8gfyFXPuZiSd9aGtyigsxcSbK23hAYObx/njQXUomcA0QmBgQe7rwO/wO41DORuk+Zpqh59ePkuq6O7M7JBUIT2lE2AFh56f8VkfnmeGsGpUI4u/eTYAAsk8lZLxGHTYZlnkIH0roRdhzu+LTxP4VhmwEY4vPoPt90q5tRPstgeJmtzOwGD4neg/Kq/9lEP9OEeeqVc2ueCfj960DsKDmfl+FIdqzcGNHkfylH9rrOhA8K0R9k4ZnC/Epu7QxL+NeAVY/iZMkknnXQYxrBlaKHRZ6c45nGz1SqlzU1YG0o01JZQhZQhZQhXmxdgl1GdRKQe7A14nwqiSXKaCpfNlNBXf9MerAzgLEHu2No13b+VeEEDiV7YytCX2jtnBughSXWlEd5KU7yoSYUQbpNSZE8GxRUHyiq1SWD2icOvOlxx1MEayItoEmQZGokG5EgipujLhVAJNmDTrZ+a6HZ/TZKtOsOtiEnQxY5pPlVJhe3cqzNC/Yei6gOodEHsq3flx8KrDrVM2FIVLtLClBJ9efAik9uYLn6xvv1Q28SlMFKATxUcw9LRQ17W7N9VpHvCwUB57NuSNdABrSL83JSApDitkGCmm1a3TmdAs82Mhh0c7XkNSoKNdiHsZtf1Hei5cnbDif6bfVKuOmdfhVk0OAwo98WeV2fSwsru0cQ7+VeASjqSd5NZ3drhorDxgeP4BWcl8h1spVxuuZPiZJn5nm/t4KcdAHxH3SONQuILR6sjvkEC/umItFJja961ubIGxNsefp+EoxhYdTGmkEH101pyOPdm1pwcjXytocgfygs7PtJJnWrjIuc+bWk6zhiGwFGQSYHzvzqjODIaHBaJr9lY+9MxrpotowiPdFSLysHeO5pphoAQLCoOdaiTepTaE1USoJ7DYVahKUkjedB6m1RbmzDLv0VsWHkl+Aac+HrsgPpSLEg/4b/HSu9hMN2jvnLR/uN/LX7KlzY2mnEHw1+e31VXiNTEgbpM16NgcGjNulbSfdGiSdmpq5tJY0K8AJhOz3iJDThEBUhCoggkGY0gEzyNRzt2sKWU8lB7COIErQtImJUlQvwuNbH0phwOxQWkboNSSWUIWUIVlsPZhfXfuJuo/QczVcj8oVcj8o6r0FjDgCAIAisayALiF4VB0JR5SNSTG8DQAV5nM0r1v9Vu2vyPCunMkrSUOJHZUFCNJ/dk68NPGoGNrla3EuaaIP6aHr/2mMK6sK7Ciy5OkwFHwNlHlrVbmFujhYV7JWSC2nVFxWKMxiGSlXvtjKfFSDY/6aTQD8J8im4EfEPMLWG2upHdczJ4KB+unkaHRA7hNszm7G10WE6RpWnK5Y7if933qkxub1Q9sco5H5IxwySZGh3DTxFOLui8d5dca3WGaDERMJjr6j/CmoACABXrsPHCGAxAV0Xk5pJS4iQm+qZUwVMGACQuSITMZTJTF47s7qsunqTWEx6Dj0VSw6hKpWjOPH+RSxMUkjMsbsp/fMeSsw0sUb7kZmH75eqmdltuicOohQmULN+UH/mvLYvBywG363x3vz/K6AwcOJF4Y0Ru132/SqzF4FxvvoKee71FqybLDNhpYf9RpCRcTUgVTdoLk6SY4SYqYKlmJ0JS7jem66fmKZPunwWvAGsSzXiENDW+9TzLO/RxHVMKT2UjmqqG/6rvALoSkf+vjHHMdOPFaSirbXMT+z9mOO9xBMamwA8zUCVdDhpZv9MX9Fbf0dWgZnFtoHMn7ChsbnmmgnwWz/wBVI0XI5oHj/wBJTpJtdBKUNqlCRfL3Z5cYr0/ZOCMTS+RtOO3Ovsq+1JxKWxRH3QNa2v70ufcxwrs0uW3DlLLxlNXNgpAW/NCuEdIRNCmArBG3HwAA5ZIgApQYGQt7065DlJ1IgHQVAxM5KzO5Qx+2H3hldcUsAhUGNQCmbDWDFDY2N1aEi9x3SNWKKyhCNg8MpxYQkXP8knkKi4gCyk4gCyvRNk7PS0gITu1PE7yaxucXGysRJcbKuGmrVWSpgLzzLXl17BZlpJqWYxe44G47wPxIFSDiFS6FhPI8xpwr5BHYxCkgAKUB7phaNDolWkmNIiKCGO3CYMzPhN+Plx8L6lGD7ZnrGGV80hTZ0B53mRu0qOSvhcp9+4n3o/Tx/Gp8VpWHwd/1i2jfRaFJsY335+ANPLJ0Kj37D/Fw8uhP+PGkzgcMQCWMW2oD2VZR4WzbzbS5qLowfiH7+6qTcS5o90H06Xz47eKtGy57fUnSVIcGhiDB45kxe8ircLK/Duth0O4Pn8xSyY6KLEt95hDhsR5cOt/Io5DiCYBvYiJBEzBG8SK9BDi4Z9AdeXFeelw00GpGnPgpv7QCyOuYBuZUkFKjmJJJ4xmUQJFwnhV4jI+EqPeh3xtSOJ2ejqy606nsQVJJyqBPuzc6xz47hIPN5XDdSyCs7HbeR8kBrbRyFDw61BjUwoeBi/zrDieyY5TbPdPhp/jyWyPHuLDHOM7fmPP98Us402rtNKJG9C7K8AYhXzriz9mYiE/DY6a/5VL44j70Z0/tOh8jsfqk3GoNwfA76w3rSzkZTt6rb2JTlyltoSUwYOYdoaEqJpud7hocCuj2fKDiGNyDca0bHnZUMHiEhIHVtLjUnNm8JCrelSDuiokf3cjmuYDqdwb38UcrCzCcOiToE9YT5AKoLuih3jXmmxi+l/lEb2G+f7JQ5qhPzNR3UhgcSf4HzofUq+xuNRhWA20sFzyURN1ExYcq6fZ+AdNIDI05R5X0XTxOJZgsN3ULrd6+J/C43GYkrMrUVHiTNerjjZGMrAAOi8658khzPJJ6qvdUKmrGgpVw01oaChU1YsoQsoQsoQsoQsoQsFCF3fRnY/VJzKH6xWvIbk/f8qySPzFZJH5j0XSsNVQShoTyEQKoklYz4itDI3O2C886mvOr04KzqaVprfU090iaWuqoKAVnU0ItLr2W2SVFIk6m/h8qmHGqUSBdradmoBJAgneCQe9m1m171EvKdAK72JhEm34fOnsyoKUmMpSU5pOUwUJIFu6Kk2OWT4f8eqg+aKL4/wDPoulc2lhycqlgnlMfxARTZDDGLebP+38qmSSabRjabzd+ENbWbtNqChyM/Gar9tmDrDiOl39bTPZ0RbVA/L6JcNKUYj1pntHE/wB/0/Cqb2dEdMn1WnNmk7keY/Kt2H7YLWkSizwI+6zzdiOLgYnADjd/JLOnDt2IStXAJB/L41TN2liZfgOUdN/X8UtkHZmHhHv+8eu3p+bSz+RaSpkZFJ7ySBlUOadD46iqBiHg1P7zTz3HgdwfkpYmCNzM0YArcVoR4bfdVacOFAqSLp76dSnmPeRcX3SJ41HFYUxAPYbY7Y/Y9VwHwGi5nDccR+R14ceangtnKcJyAQO8o2SPE1lAJNBRgw8k593biTsPNPr2iMOjJhkKcWrV3KYOo7NrixjdbfXdwfZBPvTmhy4+fL6rf7UzCs7vDC3Hd1fT7cPFc5jcU+skrDhNtQq0mBaLXtXoIo4oxTAB4LmPEspuQk+KQd6z3F3Md1WvDTWrcw5qTcP0QS26fYXx7qtCCQdNIBPkaMw5q0Q1wSpVUkwAFqmmsoQsoQsoQsoQsoQsoQum6JbHzEPLFh3BxI9ry3c/CqJX8AqJn/xC7hhqspKqaE+03VL3hos7K9jCTQXZ7F2QEIlxIKlQSCJjgPvXLcc5zO/6XZijEbaC8a6mucVuCzqaSazqaaLWFqmlaX/EtftEeo308ruSWYKTbrZVlzpmY1BPO1Fc0ZuSbGPwiB2FJdPvLIy2/cBv51o/ps+FuY8zt6flZv6snxOyjkN/X8Ib+1A7ALoImAkEBM2sEi3tD1FVSSSP+Lb5eitjijj+Ea8+PqgNOoUYStJPAET6VCiFbYTLQUkykkHlUCLUrpNvbQdUIzR4CCfP7VEMbakZDSUIVpJjxNSoKNlQ6mnaSJhxlUD6jiN4qLhYpMOpRxuyyVApUUkXSpJIMHmL6cDV2Fx74AWkBzTuCufLg3B9tPgRySmKw77nZU8o8jp/CLE87mu12di8K52VjA1318D9lyse+drffsjxr1H3TuGXikISlLxASAB2E2AMxfnPrXTLIybIXOGOkGgGiEpWMmQ/eEj+rTYJzQB/Gr+I08kfJTHaLx/H99EMrxoJKXkgmJPVpBOVSlJm14UpRE7zNHdxclP/ANmf7VsrxqhCn0kQUj9UmwKcpAtYEW8hR3cQ4IPabv7f30VE/wBHHE6EHxkferg8KLcc3+QISx2I97o9RUswVntsXP5Lf6De90eoozBHtsXX0QXNlPD2D5QfkaMwUhioj/JRGzXf2aqMwT9pi/uCG9hVp7ySPKnYU2ysd8JCGtsjUEeII+dCmHA7FWGwtlF9yL5BdR5cBzNQe/KFF78o6r0jCsAAACAIAA4ViJWYBWLDVVkq1oXRdGtm51dYodlJ7PNQ3+A+fhXKklMzr/iNuvVdfDwhgs7rq6FoXiKUA6EHwvXMK02pdTQi1nU0xsgnVaLFJCVGx2v2afT58fyqWdyVBSTsloGQ2mfDzvx86M5RSMzszDAf93TMQSCRIOu6rhMygHN+aodFJZLXeVKY2Zhf2ShvsRrKTMkTPZT6Cn3kJ4O9QllnHFvoVtrZeGSrMkKSqInKkmJmJnSi4SKt3oCi5xwafMo/4Nv9p6oP0NLJEf5+oKfezcY/QhZ+ATucR5yPpR3LODx8/wAJd+8bxn5H7rP0ady0H/NR7OTs5vqj2kDdrh5LP0YvgD4FP3o9ll4D5hP2uLia8j+Fr9GOe4f550hhpr+Eo9rhr4gpBspGVaTbTcfzrNLC4HUUVqjmje3mOiE9hgq6Zkev51UMzDYSlw8crTSf2apDhyKGVW47j9jyr0GF7SEpyu0P1Xm5+zTHqNlY/ooVv7wrJ7OFFWyRR3pS9nC2NlCjvSn7OFB7ZAOlMSqJw4QDsblUu9UPZln6G5Ud6j2ZCc2NypiVROGURsblT71L2ZBf2NfSmJVB2HQntjW0qQlSMBCJhcDk3a1Fz7V0MeW1ZMtVUStbQrPZ2CLqw2PFR4J+9c/FSX/Tbx38F0MLFZzFdyy0EJCUiABAFUAUKXQU6aF8zNrKTKSQeItVRAKuVtg9uqTZwZhxFj9j8KpdCDsnat2trMKHfjkQR+VVGNwRaO3i2laOIPmB86iWOHBNNBmoIWdTTStZ1NCLWdTQi1nU00lnU0k1nU0ItZ1NCdrOooRakhBGhI8KkHubqCoOa1+hFrSkE6kmguc7c2hrWt2FeC0Gaipg1qFB7DToL1S5lbK3MH6EAH93W8LjHGj2iVJO4mY5gnTwrVhsa+J1Psj5+Sw4jABwzNoeGytWtqoV7Q8DY/Gu1HiYZPhcFyXwSM+JpRjiq05VUtpxNLKhT/ECjKhZ+IFFIWw+KVIW+vFFIWw6DRSSzODRqikrjEglMc6k3RIhbbRA0k2AA1JNgBzJqEsgY0uKtjZmNBdnsTZ3Ut3utV1nnwHIaVzWg6k7ndddrQ0UFY1JSWUIXzTkqi1opZkotFLMlFopZkp2ikRlxaO6pSfAkfKkaO6KT7O230+1m/xJB+IvVZjaUUmB0je91Hof91LumopZ/SR33UeivvR3TUqUx0lc9xH+r70u6HNFKQ6TL/Zp9TR3Q5opS/pOr9kn+I/ajuhzRSK10nHtNEeCgfmBUTDyKKTjW32DrmT4p+00jG5LKnWtoMK0dR5mPnUC08kappKQdCD4EH5UvFIqQYotCzqKSa0rDAiDeg6jVNri02Eo5slJ0JFVmPqp9406Fv780v8AgnUd0yOH5HStEWKxEOjTY9VnfhIJNRp8v8KBxLqdUfMfetbe1nj42fULM7sw/wADa2nag3hQ+NaWdqwn4gR81lfgZm8EZvHJOih52+da48VBJ8Lh9Pqs7ont3COHTWgUdlBb600UhbS8aKQpDEGikI+FVmnlUXaJgLoejGBznr1DsiQ0OO4r+g5Sd9ct8neuvgNuvX8LpYeLKLK6ehaVlCFlCF87dTWTMtuVZ1NGZLKs6mjMnlWdTRmSyrOpozIyrOpozJ5VnU0ZksqzqaMyMqzqaMyeVZ1NGZGVIZcRfsI1tfdJ1va0VK2qFOWZMRHcRMcbT66c9eW+i2opyeS1ao5lPKt9TRmRlWuoozIyqaEkaEjwMUrSyptnaDydHV+ZzfBU0iGngjIE+z0jeHeCFeIg/A1HIFExhOI6U8WvRf3TUcnVIxdUX+k6P2avUUZEu6PNaPShH7JXqKMhR3RQ3OkiDqxPiof7aXdjipBjhsUk9tVpX/hwPBwj5JiomBpU/e4m/JKKxaNzZH+f/wDFAhrYlRMTDu0KScYP7weC5+1THejZ5+f5VZwsJ/iipxw/aODxSD/9qmJsSNnqBwMB4JjD4pajCFhZ4EEH5AfGrG47Ex/EQf3yVTuzYj8JIPVXnRtlWKcLRGVIhTpn2RbKnf2jY8BNXHG+0tyAVz8OniswwTon09emIQAAAIAsANwFWLUpUIWUIWUIX//Z">
            <a:hlinkClick r:id="rId8"/>
          </p:cNvPr>
          <p:cNvSpPr>
            <a:spLocks noChangeAspect="1" noChangeArrowheads="1"/>
          </p:cNvSpPr>
          <p:nvPr/>
        </p:nvSpPr>
        <p:spPr bwMode="auto">
          <a:xfrm>
            <a:off x="190500" y="-1995488"/>
            <a:ext cx="5715000" cy="448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0221" y="4129949"/>
            <a:ext cx="1045538" cy="82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64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b="1" smtClean="0"/>
              <a:t>Growth in computing power since 1969</a:t>
            </a:r>
            <a:br>
              <a:rPr lang="en-US" altLang="en-US" sz="3200" b="1" smtClean="0"/>
            </a:br>
            <a:endParaRPr lang="en-US" altLang="en-US" sz="3200" b="1" smtClean="0"/>
          </a:p>
        </p:txBody>
      </p:sp>
      <p:graphicFrame>
        <p:nvGraphicFramePr>
          <p:cNvPr id="4" name="Chart 3"/>
          <p:cNvGraphicFramePr/>
          <p:nvPr>
            <p:extLst>
              <p:ext uri="{D42A27DB-BD31-4B8C-83A1-F6EECF244321}">
                <p14:modId xmlns:p14="http://schemas.microsoft.com/office/powerpoint/2010/main" val="3677282220"/>
              </p:ext>
            </p:extLst>
          </p:nvPr>
        </p:nvGraphicFramePr>
        <p:xfrm>
          <a:off x="1323975" y="1152525"/>
          <a:ext cx="6496050" cy="4552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Milestones</a:t>
            </a:r>
            <a:endParaRPr lang="en-US" sz="3600" dirty="0">
              <a:solidFill>
                <a:schemeClr val="tx1"/>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b="1" dirty="0" smtClean="0">
                <a:solidFill>
                  <a:srgbClr val="0070C0"/>
                </a:solidFill>
              </a:rPr>
              <a:t>1969 survey</a:t>
            </a:r>
          </a:p>
          <a:p>
            <a:r>
              <a:rPr lang="en-US" sz="2400" dirty="0" smtClean="0">
                <a:solidFill>
                  <a:srgbClr val="0070C0"/>
                </a:solidFill>
              </a:rPr>
              <a:t>Application of digital computer</a:t>
            </a:r>
          </a:p>
          <a:p>
            <a:r>
              <a:rPr lang="en-US" sz="2400" dirty="0" smtClean="0">
                <a:solidFill>
                  <a:srgbClr val="0070C0"/>
                </a:solidFill>
              </a:rPr>
              <a:t>Subdivision into quaternary catchments</a:t>
            </a:r>
          </a:p>
          <a:p>
            <a:r>
              <a:rPr lang="en-US" sz="2400" dirty="0" smtClean="0">
                <a:solidFill>
                  <a:srgbClr val="0070C0"/>
                </a:solidFill>
              </a:rPr>
              <a:t>Reliability of reservoir yield</a:t>
            </a:r>
          </a:p>
          <a:p>
            <a:pPr marL="0" indent="0">
              <a:buNone/>
            </a:pPr>
            <a:endParaRPr lang="en-US" sz="2400" dirty="0" smtClean="0">
              <a:solidFill>
                <a:srgbClr val="0070C0"/>
              </a:solidFill>
            </a:endParaRPr>
          </a:p>
          <a:p>
            <a:pPr>
              <a:buFont typeface="Wingdings" panose="05000000000000000000" pitchFamily="2" charset="2"/>
              <a:buChar char="q"/>
            </a:pPr>
            <a:r>
              <a:rPr lang="en-US" sz="2400" b="1" dirty="0" smtClean="0">
                <a:solidFill>
                  <a:srgbClr val="0070C0"/>
                </a:solidFill>
              </a:rPr>
              <a:t>1981 survey</a:t>
            </a:r>
          </a:p>
          <a:p>
            <a:r>
              <a:rPr lang="en-US" sz="2400" dirty="0" smtClean="0">
                <a:solidFill>
                  <a:srgbClr val="0070C0"/>
                </a:solidFill>
              </a:rPr>
              <a:t>Application of Pitman model for simulation of streamflow time series </a:t>
            </a:r>
            <a:r>
              <a:rPr lang="en-US" sz="2400" dirty="0">
                <a:solidFill>
                  <a:srgbClr val="0070C0"/>
                </a:solidFill>
              </a:rPr>
              <a:t>back to </a:t>
            </a:r>
            <a:r>
              <a:rPr lang="en-US" sz="2400" dirty="0" smtClean="0">
                <a:solidFill>
                  <a:srgbClr val="0070C0"/>
                </a:solidFill>
              </a:rPr>
              <a:t>1920 (</a:t>
            </a:r>
            <a:r>
              <a:rPr lang="en-US" sz="2400" dirty="0">
                <a:solidFill>
                  <a:srgbClr val="0070C0"/>
                </a:solidFill>
              </a:rPr>
              <a:t>from </a:t>
            </a:r>
            <a:r>
              <a:rPr lang="en-US" sz="2400" dirty="0" smtClean="0">
                <a:solidFill>
                  <a:srgbClr val="0070C0"/>
                </a:solidFill>
              </a:rPr>
              <a:t>rainfall records)</a:t>
            </a:r>
          </a:p>
          <a:p>
            <a:r>
              <a:rPr lang="en-US" sz="2400" dirty="0" smtClean="0">
                <a:solidFill>
                  <a:srgbClr val="0070C0"/>
                </a:solidFill>
              </a:rPr>
              <a:t>Impacts of land use taken into account, i.e. irrigation, afforestation and water transfers</a:t>
            </a:r>
          </a:p>
          <a:p>
            <a:endParaRPr lang="en-US" sz="2800" dirty="0">
              <a:solidFill>
                <a:srgbClr val="0070C0"/>
              </a:solidFill>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84"/>
          <a:stretch/>
        </p:blipFill>
        <p:spPr bwMode="auto">
          <a:xfrm>
            <a:off x="7092280" y="980729"/>
            <a:ext cx="1353670" cy="110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79" y="2852936"/>
            <a:ext cx="1373217"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3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96636"/>
            <a:ext cx="7128792" cy="500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404664"/>
            <a:ext cx="8316913" cy="539750"/>
          </a:xfrm>
        </p:spPr>
        <p:txBody>
          <a:bodyPr/>
          <a:lstStyle/>
          <a:p>
            <a:r>
              <a:rPr lang="en-US" sz="2800" dirty="0" smtClean="0"/>
              <a:t>Water Management Areas in SA</a:t>
            </a:r>
            <a:endParaRPr lang="en-US" sz="2800" dirty="0"/>
          </a:p>
        </p:txBody>
      </p:sp>
    </p:spTree>
    <p:extLst>
      <p:ext uri="{BB962C8B-B14F-4D97-AF65-F5344CB8AC3E}">
        <p14:creationId xmlns:p14="http://schemas.microsoft.com/office/powerpoint/2010/main" val="2608046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HDHV">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TheSans 6-SemiBold"/>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RHDHV</Template>
  <TotalTime>1434</TotalTime>
  <Words>1212</Words>
  <Application>Microsoft Office PowerPoint</Application>
  <PresentationFormat>On-screen Show (4:3)</PresentationFormat>
  <Paragraphs>128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RHDHV</vt:lpstr>
      <vt:lpstr>International Seminar on National Hydrology Project: Towards a Reliable Data Acquisition for IWRM  Pune, 7-8 November 2016 </vt:lpstr>
      <vt:lpstr>DEVELOPMENT OF A WATER INFORMATION MANAGEMENT SYSTEM FOR SOUTH AFRICA, LESOTHO AND SWAZILAND (1952 to 2015)</vt:lpstr>
      <vt:lpstr>PowerPoint Presentation</vt:lpstr>
      <vt:lpstr>Why do water resources surveys?</vt:lpstr>
      <vt:lpstr>Previous water resources appraisals</vt:lpstr>
      <vt:lpstr>PowerPoint Presentation</vt:lpstr>
      <vt:lpstr>Growth in computing power since 1969 </vt:lpstr>
      <vt:lpstr>Milestones</vt:lpstr>
      <vt:lpstr>Water Management Areas in SA</vt:lpstr>
      <vt:lpstr>Milestones (contd.) </vt:lpstr>
      <vt:lpstr>Milestones (contd.)</vt:lpstr>
      <vt:lpstr>Milestones (contd.)</vt:lpstr>
      <vt:lpstr>No. of streamflow gauges used per study</vt:lpstr>
      <vt:lpstr>Total MAR derived from various studies</vt:lpstr>
      <vt:lpstr>Are these Appraisals worthwhile ?</vt:lpstr>
      <vt:lpstr>African countries in which WRSM2000/Pitman model used</vt:lpstr>
      <vt:lpstr>Some concerns for future appraisals</vt:lpstr>
      <vt:lpstr>Some exciting new possibilities for future appraisals</vt:lpstr>
      <vt:lpstr>                           Thank you!   Credits:  South Africa National Department of Water &amp; Sanitation,  SA Water Research Commission, Water Management Professionals Allan Bailey, Marieke de Groen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WR2005</dc:title>
  <dc:creator>User</dc:creator>
  <cp:lastModifiedBy>Windows User</cp:lastModifiedBy>
  <cp:revision>153</cp:revision>
  <cp:lastPrinted>2015-03-17T13:45:15Z</cp:lastPrinted>
  <dcterms:created xsi:type="dcterms:W3CDTF">2009-08-15T06:59:02Z</dcterms:created>
  <dcterms:modified xsi:type="dcterms:W3CDTF">2016-11-08T02:28:25Z</dcterms:modified>
</cp:coreProperties>
</file>